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63" r:id="rId3"/>
    <p:sldId id="275" r:id="rId4"/>
    <p:sldId id="271" r:id="rId5"/>
    <p:sldId id="257" r:id="rId6"/>
    <p:sldId id="261" r:id="rId7"/>
    <p:sldId id="274" r:id="rId8"/>
    <p:sldId id="260" r:id="rId9"/>
    <p:sldId id="258" r:id="rId10"/>
    <p:sldId id="259" r:id="rId11"/>
    <p:sldId id="285" r:id="rId12"/>
    <p:sldId id="282" r:id="rId13"/>
    <p:sldId id="283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34BEC-37E5-47E7-B7D9-BBA32FB5D55F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64AC4-EDC4-4D7D-A027-659BB078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2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D8726-6572-4535-B34F-B7327483EF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2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structure.</a:t>
            </a:r>
          </a:p>
          <a:p>
            <a:r>
              <a:rPr lang="en-US" dirty="0" smtClean="0"/>
              <a:t>Place for all to collaborate</a:t>
            </a:r>
          </a:p>
          <a:p>
            <a:r>
              <a:rPr lang="en-US" dirty="0" smtClean="0"/>
              <a:t>Place for individual groups to share</a:t>
            </a:r>
            <a:endParaRPr lang="en-US" baseline="0" dirty="0" smtClean="0"/>
          </a:p>
          <a:p>
            <a:r>
              <a:rPr lang="en-US" baseline="0" dirty="0" smtClean="0"/>
              <a:t>Public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5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8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7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0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6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1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0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9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6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3FD3-A490-4647-8BC9-E490B71D1EC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5F2F-CAF0-43F0-8F28-17B11369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4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9.gif"/><Relationship Id="rId21" Type="http://schemas.openxmlformats.org/officeDocument/2006/relationships/image" Target="../media/image26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17" Type="http://schemas.openxmlformats.org/officeDocument/2006/relationships/image" Target="../media/image22.gif"/><Relationship Id="rId25" Type="http://schemas.openxmlformats.org/officeDocument/2006/relationships/image" Target="../media/image30.jpeg"/><Relationship Id="rId2" Type="http://schemas.openxmlformats.org/officeDocument/2006/relationships/image" Target="../media/image8.gif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6.jpe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.jpe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0.jpg"/><Relationship Id="rId4" Type="http://schemas.openxmlformats.org/officeDocument/2006/relationships/image" Target="../media/image3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www.synapse.org/#!Synapse:syn2580853" TargetMode="Externa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5492" y="1828800"/>
            <a:ext cx="6510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Models </a:t>
            </a:r>
            <a:r>
              <a:rPr lang="en-US" sz="2800" dirty="0"/>
              <a:t>of Collaboration and Open </a:t>
            </a:r>
            <a:r>
              <a:rPr lang="en-US" sz="2800" dirty="0"/>
              <a:t>Science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3313503" y="152400"/>
            <a:ext cx="2214088" cy="1513820"/>
            <a:chOff x="3276600" y="3206029"/>
            <a:chExt cx="2214088" cy="1513820"/>
          </a:xfrm>
        </p:grpSpPr>
        <p:sp>
          <p:nvSpPr>
            <p:cNvPr id="6" name="Rectangle 5"/>
            <p:cNvSpPr/>
            <p:nvPr/>
          </p:nvSpPr>
          <p:spPr>
            <a:xfrm>
              <a:off x="3424712" y="3206029"/>
              <a:ext cx="1756888" cy="99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617" y="3352803"/>
              <a:ext cx="1005840" cy="6025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76600" y="4196629"/>
              <a:ext cx="2214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Summit 2015</a:t>
              </a:r>
              <a:endParaRPr lang="en-US" sz="2800" dirty="0"/>
            </a:p>
          </p:txBody>
        </p:sp>
      </p:grpSp>
      <p:pic>
        <p:nvPicPr>
          <p:cNvPr id="10" name="Picture 9" descr="C:\Users\Palisch Chase\AppData\Local\Microsoft\Windows\Temporary Internet Files\Content.Outlook\7EYBCXDJ\NIH_NIA_Master_Logo_2Color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74" y="6324600"/>
            <a:ext cx="210312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60694" y="4230471"/>
            <a:ext cx="274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Suzana Petanceska PhD </a:t>
            </a:r>
          </a:p>
          <a:p>
            <a:pPr algn="ctr"/>
            <a:r>
              <a:rPr lang="en-US" dirty="0"/>
              <a:t>National Institute on Aging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2" y="3707249"/>
            <a:ext cx="9083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Accelerating Medicines Partnership for Alzheimer’s Disease </a:t>
            </a:r>
            <a:endParaRPr lang="en-US" sz="2800" b="1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58205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210"/>
          <p:cNvGrpSpPr/>
          <p:nvPr/>
        </p:nvGrpSpPr>
        <p:grpSpPr>
          <a:xfrm>
            <a:off x="2637210" y="3435309"/>
            <a:ext cx="1791440" cy="1875235"/>
            <a:chOff x="-38100" y="-38100"/>
            <a:chExt cx="2547824" cy="2667000"/>
          </a:xfrm>
        </p:grpSpPr>
        <p:sp>
          <p:nvSpPr>
            <p:cNvPr id="209" name="Shape 209"/>
            <p:cNvSpPr/>
            <p:nvPr/>
          </p:nvSpPr>
          <p:spPr>
            <a:xfrm>
              <a:off x="0" y="91652"/>
              <a:ext cx="1913574" cy="2407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shRNA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200">
                <a:solidFill>
                  <a:srgbClr val="646B86"/>
                </a:solidFill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compounds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200">
                <a:solidFill>
                  <a:srgbClr val="646B86"/>
                </a:solidFill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RNAi</a:t>
              </a:r>
            </a:p>
          </p:txBody>
        </p:sp>
        <p:pic>
          <p:nvPicPr>
            <p:cNvPr id="208" name="Picture 207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2547824" cy="2667000"/>
            </a:xfrm>
            <a:prstGeom prst="rect">
              <a:avLst/>
            </a:prstGeom>
            <a:ln>
              <a:solidFill>
                <a:srgbClr val="8CADAE"/>
              </a:solidFill>
            </a:ln>
            <a:effectLst/>
          </p:spPr>
        </p:pic>
      </p:grpSp>
      <p:grpSp>
        <p:nvGrpSpPr>
          <p:cNvPr id="213" name="Group 213"/>
          <p:cNvGrpSpPr/>
          <p:nvPr/>
        </p:nvGrpSpPr>
        <p:grpSpPr>
          <a:xfrm>
            <a:off x="338615" y="3030143"/>
            <a:ext cx="1611417" cy="2553891"/>
            <a:chOff x="-38100" y="-38100"/>
            <a:chExt cx="2291792" cy="3632200"/>
          </a:xfrm>
        </p:grpSpPr>
        <p:sp>
          <p:nvSpPr>
            <p:cNvPr id="212" name="Shape 212"/>
            <p:cNvSpPr/>
            <p:nvPr/>
          </p:nvSpPr>
          <p:spPr>
            <a:xfrm>
              <a:off x="0" y="92753"/>
              <a:ext cx="1728820" cy="3370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human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200">
                <a:solidFill>
                  <a:srgbClr val="646B86"/>
                </a:solidFill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mouse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200">
                <a:solidFill>
                  <a:srgbClr val="646B86"/>
                </a:solidFill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drosophila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200">
                <a:solidFill>
                  <a:srgbClr val="646B86"/>
                </a:solidFill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iPSC</a:t>
              </a:r>
            </a:p>
          </p:txBody>
        </p:sp>
        <p:pic>
          <p:nvPicPr>
            <p:cNvPr id="211" name="Picture 21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-38100"/>
              <a:ext cx="2291792" cy="3632200"/>
            </a:xfrm>
            <a:prstGeom prst="rect">
              <a:avLst/>
            </a:prstGeom>
            <a:ln>
              <a:solidFill>
                <a:srgbClr val="8CADAE"/>
              </a:solidFill>
            </a:ln>
            <a:effectLst/>
          </p:spPr>
        </p:pic>
      </p:grpSp>
      <p:grpSp>
        <p:nvGrpSpPr>
          <p:cNvPr id="216" name="Group 216"/>
          <p:cNvGrpSpPr/>
          <p:nvPr/>
        </p:nvGrpSpPr>
        <p:grpSpPr>
          <a:xfrm>
            <a:off x="5254749" y="3030143"/>
            <a:ext cx="3580806" cy="2553891"/>
            <a:chOff x="-38100" y="-38100"/>
            <a:chExt cx="5092701" cy="3632200"/>
          </a:xfrm>
        </p:grpSpPr>
        <p:sp>
          <p:nvSpPr>
            <p:cNvPr id="215" name="Shape 215"/>
            <p:cNvSpPr/>
            <p:nvPr/>
          </p:nvSpPr>
          <p:spPr>
            <a:xfrm>
              <a:off x="-2" y="92753"/>
              <a:ext cx="4364959" cy="3370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RNA-seq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Whole exome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WGS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methylation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miRNA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proteomics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646B86"/>
                  </a:solidFill>
                </a:rPr>
                <a:t>phenotypic measurements</a:t>
              </a:r>
            </a:p>
          </p:txBody>
        </p:sp>
        <p:pic>
          <p:nvPicPr>
            <p:cNvPr id="214" name="Picture 213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38100" y="-38100"/>
              <a:ext cx="5092701" cy="3632200"/>
            </a:xfrm>
            <a:prstGeom prst="rect">
              <a:avLst/>
            </a:prstGeom>
            <a:ln>
              <a:solidFill>
                <a:srgbClr val="8CADAE"/>
              </a:solidFill>
            </a:ln>
            <a:effectLst/>
          </p:spPr>
        </p:pic>
      </p:grpSp>
      <p:sp>
        <p:nvSpPr>
          <p:cNvPr id="217" name="Shape 217"/>
          <p:cNvSpPr/>
          <p:nvPr/>
        </p:nvSpPr>
        <p:spPr>
          <a:xfrm>
            <a:off x="2564373" y="2486738"/>
            <a:ext cx="1862943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500" dirty="0">
                <a:solidFill>
                  <a:srgbClr val="646B86"/>
                </a:solidFill>
              </a:rPr>
              <a:t>perturbations</a:t>
            </a:r>
            <a:endParaRPr sz="2500" dirty="0">
              <a:solidFill>
                <a:srgbClr val="646B86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378117" y="2474292"/>
            <a:ext cx="1116432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>
                <a:solidFill>
                  <a:srgbClr val="646B86"/>
                </a:solidFill>
              </a:rPr>
              <a:t>systems</a:t>
            </a:r>
          </a:p>
        </p:txBody>
      </p:sp>
      <p:sp>
        <p:nvSpPr>
          <p:cNvPr id="219" name="Shape 219"/>
          <p:cNvSpPr/>
          <p:nvPr/>
        </p:nvSpPr>
        <p:spPr>
          <a:xfrm>
            <a:off x="5808173" y="2474292"/>
            <a:ext cx="1499958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500" dirty="0">
                <a:solidFill>
                  <a:srgbClr val="646B86"/>
                </a:solidFill>
              </a:rPr>
              <a:t>d</a:t>
            </a:r>
            <a:r>
              <a:rPr sz="2500" dirty="0">
                <a:solidFill>
                  <a:srgbClr val="646B86"/>
                </a:solidFill>
              </a:rPr>
              <a:t>ata</a:t>
            </a:r>
            <a:r>
              <a:rPr lang="en-US" sz="2500" dirty="0">
                <a:solidFill>
                  <a:srgbClr val="646B86"/>
                </a:solidFill>
              </a:rPr>
              <a:t> types </a:t>
            </a:r>
            <a:endParaRPr sz="2500" dirty="0">
              <a:solidFill>
                <a:srgbClr val="646B86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2112869" y="4078660"/>
            <a:ext cx="23884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>
                <a:solidFill>
                  <a:srgbClr val="646B86"/>
                </a:solidFill>
              </a:rPr>
              <a:t>X</a:t>
            </a:r>
          </a:p>
        </p:txBody>
      </p:sp>
      <p:sp>
        <p:nvSpPr>
          <p:cNvPr id="221" name="Shape 221"/>
          <p:cNvSpPr/>
          <p:nvPr/>
        </p:nvSpPr>
        <p:spPr>
          <a:xfrm>
            <a:off x="4618381" y="4078660"/>
            <a:ext cx="23884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>
                <a:solidFill>
                  <a:srgbClr val="646B86"/>
                </a:solidFill>
              </a:rPr>
              <a:t>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81" y="1219200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en-US" sz="3400" dirty="0">
                <a:solidFill>
                  <a:schemeClr val="tx2"/>
                </a:solidFill>
              </a:rPr>
              <a:t>Data </a:t>
            </a:r>
            <a:r>
              <a:rPr lang="en-US" sz="3400" dirty="0">
                <a:solidFill>
                  <a:schemeClr val="tx2"/>
                </a:solidFill>
              </a:rPr>
              <a:t>Being Generated by the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>
                <a:solidFill>
                  <a:schemeClr val="tx2"/>
                </a:solidFill>
              </a:rPr>
              <a:t/>
            </a:r>
            <a:br>
              <a:rPr lang="en-US" sz="3400" dirty="0">
                <a:solidFill>
                  <a:schemeClr val="tx2"/>
                </a:solidFill>
              </a:rPr>
            </a:br>
            <a:r>
              <a:rPr lang="en-US" sz="3400" dirty="0">
                <a:solidFill>
                  <a:schemeClr val="tx2"/>
                </a:solidFill>
              </a:rPr>
              <a:t>AMP-AD Target Discovery Consortium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2" y="76200"/>
            <a:ext cx="8229600" cy="8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7720"/>
            <a:ext cx="7319772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7720" y="2173243"/>
            <a:ext cx="7276453" cy="592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887394" y="803095"/>
            <a:ext cx="7968911" cy="5997868"/>
            <a:chOff x="795441" y="774802"/>
            <a:chExt cx="7968911" cy="5997868"/>
          </a:xfrm>
        </p:grpSpPr>
        <p:sp>
          <p:nvSpPr>
            <p:cNvPr id="4" name="TextBox 3"/>
            <p:cNvSpPr txBox="1"/>
            <p:nvPr/>
          </p:nvSpPr>
          <p:spPr>
            <a:xfrm>
              <a:off x="6569856" y="774802"/>
              <a:ext cx="1473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/>
                  <a:cs typeface="Times New Roman"/>
                </a:rPr>
                <a:t>Alzheimer’s Disease</a:t>
              </a:r>
              <a:endParaRPr lang="en-US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95441" y="2517589"/>
              <a:ext cx="1716741" cy="4153632"/>
              <a:chOff x="672289" y="2359982"/>
              <a:chExt cx="1716741" cy="4153632"/>
            </a:xfrm>
          </p:grpSpPr>
          <p:pic>
            <p:nvPicPr>
              <p:cNvPr id="3" name="Picture 2" descr="Slide1.tif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67" t="2946" r="61667" b="2962"/>
              <a:stretch/>
            </p:blipFill>
            <p:spPr>
              <a:xfrm>
                <a:off x="672289" y="2359982"/>
                <a:ext cx="1716741" cy="4153632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1417805" y="2762699"/>
                <a:ext cx="138897" cy="166310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  <a:effectLst>
                <a:glow rad="228600">
                  <a:srgbClr val="800000">
                    <a:alpha val="31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402924" y="2656256"/>
              <a:ext cx="215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n</a:t>
              </a:r>
              <a:endParaRPr lang="en-US" sz="1200" dirty="0">
                <a:solidFill>
                  <a:schemeClr val="bg1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95826" y="4829062"/>
              <a:ext cx="215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n</a:t>
              </a:r>
              <a:endParaRPr lang="en-US" sz="1200" dirty="0">
                <a:solidFill>
                  <a:schemeClr val="bg1"/>
                </a:solidFill>
                <a:latin typeface="Franklin Gothic Book"/>
                <a:cs typeface="Franklin Gothic Book"/>
              </a:endParaRPr>
            </a:p>
          </p:txBody>
        </p:sp>
        <p:pic>
          <p:nvPicPr>
            <p:cNvPr id="18" name="Picture 17" descr="Slide01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87" r="7170"/>
            <a:stretch/>
          </p:blipFill>
          <p:spPr>
            <a:xfrm>
              <a:off x="5851649" y="2416141"/>
              <a:ext cx="2912703" cy="4356529"/>
            </a:xfrm>
            <a:prstGeom prst="rect">
              <a:avLst/>
            </a:prstGeom>
          </p:spPr>
        </p:pic>
      </p:grpSp>
      <p:cxnSp>
        <p:nvCxnSpPr>
          <p:cNvPr id="7" name="Straight Arrow Connector 6"/>
          <p:cNvCxnSpPr/>
          <p:nvPr/>
        </p:nvCxnSpPr>
        <p:spPr>
          <a:xfrm>
            <a:off x="3253948" y="4191000"/>
            <a:ext cx="2209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00807" y="327949"/>
            <a:ext cx="5724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Laying the Foundation for Precision Medicine for AD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241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00"/>
            <a:ext cx="529936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72" y="2765338"/>
            <a:ext cx="2560320" cy="358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3137" y="1459470"/>
            <a:ext cx="1777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May 14-15, 2012</a:t>
            </a:r>
          </a:p>
          <a:p>
            <a:r>
              <a:rPr lang="en-US" b="1" dirty="0">
                <a:solidFill>
                  <a:srgbClr val="FF0000"/>
                </a:solidFill>
              </a:rPr>
              <a:t>Feb 9-10, 2015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929" y="826532"/>
            <a:ext cx="3484663" cy="62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2" y="780689"/>
            <a:ext cx="513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NIH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AD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Research Summit: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Path to Treatment and Prevention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235079"/>
            <a:ext cx="5486400" cy="4232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6576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Goal: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To formulate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a blueprint for a new integrated,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translational research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agenda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that will enable the development of effective therapies (disease modifying and palliative) across the disease continuum for the cognitive as well as neuropsychiatric symptoms of Alzheimer’s disease and to identify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the resources, infrastructure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and public private partnerships necessary to successfully implement this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research agenda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913688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Recognize the </a:t>
            </a:r>
            <a:r>
              <a:rPr lang="en-US" b="1" dirty="0">
                <a:solidFill>
                  <a:srgbClr val="C00000"/>
                </a:solidFill>
              </a:rPr>
              <a:t>heterogeneity and the multifactorial nature </a:t>
            </a:r>
            <a:r>
              <a:rPr lang="en-US" b="1" dirty="0"/>
              <a:t>of the disease</a:t>
            </a:r>
            <a:r>
              <a:rPr lang="en-US" b="1" dirty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Employ </a:t>
            </a:r>
            <a:r>
              <a:rPr lang="en-US" b="1" dirty="0">
                <a:solidFill>
                  <a:srgbClr val="C00000"/>
                </a:solidFill>
              </a:rPr>
              <a:t>new research paradigms </a:t>
            </a:r>
            <a:r>
              <a:rPr lang="en-US" b="1" dirty="0"/>
              <a:t>such as systems biology and </a:t>
            </a:r>
            <a:r>
              <a:rPr lang="en-US" b="1" dirty="0"/>
              <a:t>systems </a:t>
            </a:r>
            <a:r>
              <a:rPr lang="en-US" b="1" dirty="0"/>
              <a:t>pharmacology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Enable </a:t>
            </a:r>
            <a:r>
              <a:rPr lang="en-US" b="1" dirty="0">
                <a:solidFill>
                  <a:srgbClr val="C00000"/>
                </a:solidFill>
              </a:rPr>
              <a:t>rapid and extensive sharing</a:t>
            </a:r>
            <a:r>
              <a:rPr lang="en-US" b="1" dirty="0"/>
              <a:t> of data, disease models, and biological specimens</a:t>
            </a:r>
            <a:r>
              <a:rPr lang="en-US" b="1" dirty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Develop </a:t>
            </a:r>
            <a:r>
              <a:rPr lang="en-US" b="1" dirty="0">
                <a:solidFill>
                  <a:srgbClr val="C00000"/>
                </a:solidFill>
              </a:rPr>
              <a:t>computational tools and infrastructure </a:t>
            </a:r>
            <a:r>
              <a:rPr lang="en-US" b="1" dirty="0"/>
              <a:t>for storage</a:t>
            </a:r>
            <a:r>
              <a:rPr lang="en-US" b="1" dirty="0"/>
              <a:t>, integration, and analysis of large-scale biological and other patient-relevant data.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Build </a:t>
            </a:r>
            <a:r>
              <a:rPr lang="en-US" b="1" dirty="0">
                <a:solidFill>
                  <a:srgbClr val="C00000"/>
                </a:solidFill>
              </a:rPr>
              <a:t>new multidisciplinary translational teams </a:t>
            </a:r>
            <a:r>
              <a:rPr lang="en-US" b="1" dirty="0"/>
              <a:t>and create virtual and real spaces where these teams can operate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Support and enable </a:t>
            </a:r>
            <a:r>
              <a:rPr lang="en-US" b="1" dirty="0">
                <a:solidFill>
                  <a:srgbClr val="C00000"/>
                </a:solidFill>
              </a:rPr>
              <a:t>open science.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Develop new </a:t>
            </a:r>
            <a:r>
              <a:rPr lang="en-US" b="1" dirty="0">
                <a:solidFill>
                  <a:srgbClr val="C00000"/>
                </a:solidFill>
              </a:rPr>
              <a:t>precompetitive public-private </a:t>
            </a:r>
            <a:r>
              <a:rPr lang="en-US" b="1" dirty="0">
                <a:solidFill>
                  <a:srgbClr val="C00000"/>
                </a:solidFill>
              </a:rPr>
              <a:t>partnerships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Change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/>
              <a:t>academic</a:t>
            </a:r>
            <a:r>
              <a:rPr lang="en-US" b="1" dirty="0"/>
              <a:t>, publishing, and funding </a:t>
            </a:r>
            <a:r>
              <a:rPr lang="en-US" b="1" dirty="0">
                <a:solidFill>
                  <a:srgbClr val="C00000"/>
                </a:solidFill>
              </a:rPr>
              <a:t>incentives</a:t>
            </a:r>
            <a:r>
              <a:rPr lang="en-US" b="1" dirty="0"/>
              <a:t> to promote collaborative, transparent, and reproducible research.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76200"/>
            <a:ext cx="808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2012/2015 AD Summit: Some Overarching Messages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8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522121" cy="5852160"/>
          </a:xfrm>
        </p:spPr>
      </p:pic>
      <p:sp>
        <p:nvSpPr>
          <p:cNvPr id="5" name="Rectangle 4"/>
          <p:cNvSpPr/>
          <p:nvPr/>
        </p:nvSpPr>
        <p:spPr>
          <a:xfrm>
            <a:off x="4876800" y="989886"/>
            <a:ext cx="350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National Plan Goals: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solidFill>
                  <a:srgbClr val="2D7393"/>
                </a:solidFill>
                <a:latin typeface="Calibri" pitchFamily="34" charset="0"/>
                <a:cs typeface="Calibri" pitchFamily="34" charset="0"/>
              </a:rPr>
              <a:t>1. Prevent </a:t>
            </a:r>
            <a:r>
              <a:rPr lang="en-US" b="1" dirty="0">
                <a:solidFill>
                  <a:srgbClr val="2D7393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b="1" dirty="0">
                <a:solidFill>
                  <a:srgbClr val="2D7393"/>
                </a:solidFill>
                <a:latin typeface="Calibri" pitchFamily="34" charset="0"/>
                <a:cs typeface="Calibri" pitchFamily="34" charset="0"/>
              </a:rPr>
              <a:t>effectively treat </a:t>
            </a:r>
            <a:r>
              <a:rPr lang="en-US" b="1" dirty="0">
                <a:solidFill>
                  <a:srgbClr val="2D7393"/>
                </a:solidFill>
                <a:latin typeface="Calibri" pitchFamily="34" charset="0"/>
                <a:cs typeface="Calibri" pitchFamily="34" charset="0"/>
              </a:rPr>
              <a:t>Alzheimer’s Disease by </a:t>
            </a:r>
            <a:r>
              <a:rPr lang="en-US" b="1" dirty="0">
                <a:solidFill>
                  <a:srgbClr val="2D7393"/>
                </a:solidFill>
                <a:latin typeface="Calibri" pitchFamily="34" charset="0"/>
                <a:cs typeface="Calibri" pitchFamily="34" charset="0"/>
              </a:rPr>
              <a:t>2025.</a:t>
            </a:r>
          </a:p>
          <a:p>
            <a:pPr marL="342900" indent="-342900">
              <a:buAutoNum type="arabicPeriod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2. Optimize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care quality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efficiency.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3. Expand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supports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people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Alzheimer’s disease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their families.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4. Enhance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public awareness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engagement.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5. Track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progress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drive improvement.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1567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u="sng" dirty="0">
                <a:latin typeface="Calibri" pitchFamily="34" charset="0"/>
                <a:cs typeface="Calibri" pitchFamily="34" charset="0"/>
              </a:rPr>
              <a:t>Agent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			 </a:t>
            </a:r>
            <a:r>
              <a:rPr lang="en-US" sz="2000" b="1" u="sng" dirty="0">
                <a:latin typeface="Calibri" pitchFamily="34" charset="0"/>
                <a:cs typeface="Calibri" pitchFamily="34" charset="0"/>
              </a:rPr>
              <a:t>Target/Mechanism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	              	</a:t>
            </a:r>
            <a:r>
              <a:rPr lang="en-US" sz="2000" b="1" u="sng" dirty="0">
                <a:latin typeface="Calibri" pitchFamily="34" charset="0"/>
                <a:cs typeface="Calibri" pitchFamily="34" charset="0"/>
              </a:rPr>
              <a:t>Outcome</a:t>
            </a:r>
            <a:endParaRPr lang="en-US" sz="2000" u="sng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Atorvastatin		 HMG CoA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reductase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		Negative</a:t>
            </a:r>
          </a:p>
          <a:p>
            <a:pPr marL="0" indent="0">
              <a:buNone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Dimebon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		 Mitochondrial function		Negative</a:t>
            </a:r>
          </a:p>
          <a:p>
            <a:pPr marL="0" indent="0">
              <a:buNone/>
            </a:pPr>
            <a:r>
              <a:rPr lang="en-US" sz="1800" dirty="0" err="1"/>
              <a:t>Semagacestat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	Gamma secretase		 	Negative</a:t>
            </a:r>
          </a:p>
          <a:p>
            <a:pPr marL="0" indent="0">
              <a:buNone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NSAIDs			 Inflammation			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Negative</a:t>
            </a:r>
          </a:p>
          <a:p>
            <a:pPr marL="0" indent="0">
              <a:buNone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Phenserine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	 Cholinesterase/Amyloid               	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Negative</a:t>
            </a:r>
          </a:p>
          <a:p>
            <a:pPr marL="0" indent="0">
              <a:buNone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Rosiglitazone		 PPAR gamma agonist                		Negative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Simvastatin                      	 HMG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CoA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reductase                  		Negative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Tarenflurbil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	 Gamma secretase		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Negative</a:t>
            </a:r>
          </a:p>
          <a:p>
            <a:pPr marL="0" indent="0">
              <a:buNone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Xaliproden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	 Serotonin antagonist                 		Negative</a:t>
            </a:r>
          </a:p>
          <a:p>
            <a:pPr marL="0" indent="0">
              <a:buNone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Bapineuzumab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	 amyloid beta (passive immunization)      	Negative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alibri" pitchFamily="34" charset="0"/>
                <a:cs typeface="Calibri" pitchFamily="34" charset="0"/>
              </a:rPr>
              <a:t>Solanezumab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	 amyloid beta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(passive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immunization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) 	Negative*</a:t>
            </a:r>
          </a:p>
          <a:p>
            <a:pPr marL="0" indent="0">
              <a:buNone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IVIG 			 amyloid beta (passive immunization) 	Negative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858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Phase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III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Randomized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Double-blind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Placebo Controlled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Clinical Trials for AD: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104" y="5714528"/>
            <a:ext cx="7631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Failure due to lack of efficacy or unforeseen toxicity.</a:t>
            </a:r>
          </a:p>
        </p:txBody>
      </p:sp>
    </p:spTree>
    <p:extLst>
      <p:ext uri="{BB962C8B-B14F-4D97-AF65-F5344CB8AC3E}">
        <p14:creationId xmlns:p14="http://schemas.microsoft.com/office/powerpoint/2010/main" val="33705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166" y="1983012"/>
            <a:ext cx="72668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dirty="0">
                <a:ea typeface="ＭＳ Ｐゴシック" pitchFamily="34" charset="-128"/>
              </a:rPr>
              <a:t>Total estimated worldwide cost of dementia was </a:t>
            </a:r>
            <a:r>
              <a:rPr lang="en-US" b="1" u="sng" dirty="0">
                <a:solidFill>
                  <a:srgbClr val="FF0000"/>
                </a:solidFill>
                <a:ea typeface="ＭＳ Ｐゴシック" pitchFamily="34" charset="-128"/>
              </a:rPr>
              <a:t>$</a:t>
            </a:r>
            <a:r>
              <a:rPr lang="en-US" b="1" u="sng" dirty="0">
                <a:solidFill>
                  <a:srgbClr val="FF0000"/>
                </a:solidFill>
                <a:ea typeface="ＭＳ Ｐゴシック" pitchFamily="34" charset="-128"/>
              </a:rPr>
              <a:t>604 billion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in </a:t>
            </a:r>
            <a:r>
              <a:rPr lang="en-US" dirty="0">
                <a:ea typeface="ＭＳ Ｐゴシック" pitchFamily="34" charset="-128"/>
              </a:rPr>
              <a:t>2010.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895602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dirty="0"/>
              <a:t>Absent effective interventions to prevent or delay onset, the social and economic burden of dementia is likely to </a:t>
            </a:r>
            <a:r>
              <a:rPr lang="en-US" b="1" u="sng" dirty="0">
                <a:solidFill>
                  <a:srgbClr val="FF0000"/>
                </a:solidFill>
              </a:rPr>
              <a:t>GROW 3-FOLD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 the next 40 </a:t>
            </a:r>
            <a:r>
              <a:rPr lang="en-US" dirty="0"/>
              <a:t>years.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4371" y="4421834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dirty="0"/>
              <a:t>From </a:t>
            </a:r>
            <a:r>
              <a:rPr lang="en-US" sz="2400" b="1" u="sng" dirty="0">
                <a:solidFill>
                  <a:srgbClr val="FF0000"/>
                </a:solidFill>
              </a:rPr>
              <a:t>44 million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worldwide now, to ~ </a:t>
            </a:r>
            <a:r>
              <a:rPr lang="en-US" sz="2400" b="1" u="sng" dirty="0">
                <a:solidFill>
                  <a:srgbClr val="FF0000"/>
                </a:solidFill>
              </a:rPr>
              <a:t>135 million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 2050</a:t>
            </a:r>
          </a:p>
        </p:txBody>
      </p:sp>
    </p:spTree>
    <p:extLst>
      <p:ext uri="{BB962C8B-B14F-4D97-AF65-F5344CB8AC3E}">
        <p14:creationId xmlns:p14="http://schemas.microsoft.com/office/powerpoint/2010/main" val="9872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9" y="-1"/>
            <a:ext cx="9326880" cy="7419396"/>
          </a:xfrm>
        </p:spPr>
      </p:pic>
      <p:sp>
        <p:nvSpPr>
          <p:cNvPr id="6" name="Rectangle 5"/>
          <p:cNvSpPr/>
          <p:nvPr/>
        </p:nvSpPr>
        <p:spPr>
          <a:xfrm>
            <a:off x="-76200" y="-3048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</a:p>
          <a:p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700665" y="3810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Complexity  of  disease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Complexity of  drug action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-76200"/>
            <a:ext cx="63260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We </a:t>
            </a:r>
            <a:r>
              <a:rPr lang="en-US" sz="1600" b="1" dirty="0">
                <a:solidFill>
                  <a:schemeClr val="bg1"/>
                </a:solidFill>
              </a:rPr>
              <a:t>are targeting the wrong pathophysiological </a:t>
            </a:r>
            <a:r>
              <a:rPr lang="en-US" sz="1600" b="1" dirty="0">
                <a:solidFill>
                  <a:schemeClr val="bg1"/>
                </a:solidFill>
              </a:rPr>
              <a:t>mechanisms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Drugs do </a:t>
            </a:r>
            <a:r>
              <a:rPr lang="en-US" sz="1600" b="1" dirty="0">
                <a:solidFill>
                  <a:schemeClr val="bg1"/>
                </a:solidFill>
              </a:rPr>
              <a:t>not engage with the intended target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Interventions are </a:t>
            </a:r>
            <a:r>
              <a:rPr lang="en-US" sz="1600" b="1" dirty="0">
                <a:solidFill>
                  <a:schemeClr val="bg1"/>
                </a:solidFill>
              </a:rPr>
              <a:t>started at the wrong stage of the disease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Lack </a:t>
            </a:r>
            <a:r>
              <a:rPr lang="en-US" sz="1600" b="1" dirty="0">
                <a:solidFill>
                  <a:schemeClr val="bg1"/>
                </a:solidFill>
              </a:rPr>
              <a:t>of translatable </a:t>
            </a:r>
            <a:r>
              <a:rPr lang="en-US" sz="1600" b="1" dirty="0" err="1">
                <a:solidFill>
                  <a:schemeClr val="bg1"/>
                </a:solidFill>
              </a:rPr>
              <a:t>pharmacodynamic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biomarkers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Poor </a:t>
            </a:r>
            <a:r>
              <a:rPr lang="en-US" sz="1600" b="1" dirty="0">
                <a:solidFill>
                  <a:schemeClr val="bg1"/>
                </a:solidFill>
              </a:rPr>
              <a:t>predictive power </a:t>
            </a:r>
            <a:r>
              <a:rPr lang="en-US" sz="1600" b="1" dirty="0">
                <a:solidFill>
                  <a:schemeClr val="bg1"/>
                </a:solidFill>
              </a:rPr>
              <a:t>of preclinical </a:t>
            </a:r>
            <a:r>
              <a:rPr lang="en-US" sz="1600" b="1" dirty="0">
                <a:solidFill>
                  <a:schemeClr val="bg1"/>
                </a:solidFill>
              </a:rPr>
              <a:t>efficacy </a:t>
            </a:r>
            <a:r>
              <a:rPr lang="en-US" sz="1600" b="1" dirty="0">
                <a:solidFill>
                  <a:schemeClr val="bg1"/>
                </a:solidFill>
              </a:rPr>
              <a:t>testing in animal models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986" y="675620"/>
            <a:ext cx="8779829" cy="5786716"/>
            <a:chOff x="14519" y="842684"/>
            <a:chExt cx="8779829" cy="5786716"/>
          </a:xfrm>
        </p:grpSpPr>
        <p:grpSp>
          <p:nvGrpSpPr>
            <p:cNvPr id="38" name="Group 37"/>
            <p:cNvGrpSpPr/>
            <p:nvPr/>
          </p:nvGrpSpPr>
          <p:grpSpPr>
            <a:xfrm>
              <a:off x="23329" y="842684"/>
              <a:ext cx="8547313" cy="4716093"/>
              <a:chOff x="13635" y="389968"/>
              <a:chExt cx="8547313" cy="4716093"/>
            </a:xfrm>
          </p:grpSpPr>
          <p:pic>
            <p:nvPicPr>
              <p:cNvPr id="6" name="Picture 5" descr="AD Phenotype word cloud 9.pd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40" r="6967" b="8447"/>
              <a:stretch/>
            </p:blipFill>
            <p:spPr>
              <a:xfrm>
                <a:off x="13635" y="461684"/>
                <a:ext cx="2805766" cy="19812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569856" y="774802"/>
                <a:ext cx="14734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Alzheimer’s Disease</a:t>
                </a:r>
                <a:endParaRPr lang="en-US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2977711" y="389968"/>
                <a:ext cx="5583237" cy="1831976"/>
                <a:chOff x="2855596" y="511318"/>
                <a:chExt cx="5583237" cy="1831976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" name="AutoShape 9"/>
                <p:cNvSpPr>
                  <a:spLocks noChangeArrowheads="1"/>
                </p:cNvSpPr>
                <p:nvPr/>
              </p:nvSpPr>
              <p:spPr bwMode="auto">
                <a:xfrm>
                  <a:off x="2855596" y="511318"/>
                  <a:ext cx="5583237" cy="1831976"/>
                </a:xfrm>
                <a:prstGeom prst="rightArrow">
                  <a:avLst>
                    <a:gd name="adj1" fmla="val 50000"/>
                    <a:gd name="adj2" fmla="val 76192"/>
                  </a:avLst>
                </a:prstGeom>
                <a:solidFill>
                  <a:srgbClr val="702A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Rectangle 7"/>
                <p:cNvSpPr>
                  <a:spLocks noChangeArrowheads="1"/>
                </p:cNvSpPr>
                <p:nvPr/>
              </p:nvSpPr>
              <p:spPr bwMode="auto">
                <a:xfrm>
                  <a:off x="3048651" y="968518"/>
                  <a:ext cx="3387904" cy="923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>
                      <a:solidFill>
                        <a:schemeClr val="bg1"/>
                      </a:solidFill>
                      <a:latin typeface="Franklin Gothic Book"/>
                      <a:cs typeface="Franklin Gothic Book"/>
                    </a:rPr>
                    <a:t>Multiple </a:t>
                  </a:r>
                  <a:r>
                    <a:rPr lang="en-US" i="1" dirty="0">
                      <a:solidFill>
                        <a:schemeClr val="bg1"/>
                      </a:solidFill>
                      <a:latin typeface="Franklin Gothic Book"/>
                      <a:cs typeface="Franklin Gothic Book"/>
                    </a:rPr>
                    <a:t>Etiologies </a:t>
                  </a:r>
                </a:p>
                <a:p>
                  <a:r>
                    <a:rPr lang="en-US" i="1" dirty="0">
                      <a:solidFill>
                        <a:schemeClr val="bg1"/>
                      </a:solidFill>
                      <a:latin typeface="Franklin Gothic Book"/>
                      <a:cs typeface="Franklin Gothic Book"/>
                    </a:rPr>
                    <a:t>Multiple Prodromal Phenotypes</a:t>
                  </a:r>
                </a:p>
                <a:p>
                  <a:r>
                    <a:rPr lang="en-US" i="1" dirty="0">
                      <a:solidFill>
                        <a:schemeClr val="bg1"/>
                      </a:solidFill>
                      <a:latin typeface="Franklin Gothic Book"/>
                      <a:cs typeface="Franklin Gothic Book"/>
                    </a:rPr>
                    <a:t>Multiple </a:t>
                  </a:r>
                  <a:r>
                    <a:rPr lang="en-US" i="1" dirty="0">
                      <a:solidFill>
                        <a:schemeClr val="bg1"/>
                      </a:solidFill>
                      <a:latin typeface="Franklin Gothic Book"/>
                      <a:cs typeface="Franklin Gothic Book"/>
                    </a:rPr>
                    <a:t>Progression </a:t>
                  </a:r>
                  <a:r>
                    <a:rPr lang="en-US" i="1" dirty="0">
                      <a:solidFill>
                        <a:schemeClr val="bg1"/>
                      </a:solidFill>
                      <a:latin typeface="Franklin Gothic Book"/>
                      <a:cs typeface="Franklin Gothic Book"/>
                    </a:rPr>
                    <a:t>Trajectories</a:t>
                  </a:r>
                  <a:endParaRPr lang="en-US" i="1" dirty="0">
                    <a:solidFill>
                      <a:schemeClr val="bg1"/>
                    </a:solidFill>
                    <a:latin typeface="Franklin Gothic Book"/>
                    <a:cs typeface="Franklin Gothic Book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952126" y="1196684"/>
                  <a:ext cx="1408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>
                      <a:solidFill>
                        <a:schemeClr val="bg1"/>
                      </a:solidFill>
                      <a:latin typeface="Franklin Gothic Book"/>
                      <a:cs typeface="Franklin Gothic Book"/>
                    </a:rPr>
                    <a:t>Alzheimer’s</a:t>
                  </a:r>
                </a:p>
                <a:p>
                  <a:endParaRPr lang="en-US" dirty="0">
                    <a:latin typeface="Franklin Gothic Book"/>
                    <a:cs typeface="Franklin Gothic Book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402924" y="2656256"/>
                <a:ext cx="2155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Franklin Gothic Book"/>
                    <a:cs typeface="Franklin Gothic Book"/>
                  </a:rPr>
                  <a:t>n</a:t>
                </a:r>
                <a:endParaRPr lang="en-US" sz="1200" dirty="0">
                  <a:solidFill>
                    <a:schemeClr val="bg1"/>
                  </a:solidFill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495826" y="4829062"/>
                <a:ext cx="2155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Franklin Gothic Book"/>
                    <a:cs typeface="Franklin Gothic Book"/>
                  </a:rPr>
                  <a:t>n</a:t>
                </a:r>
                <a:endParaRPr lang="en-US" sz="1200" dirty="0">
                  <a:solidFill>
                    <a:schemeClr val="bg1"/>
                  </a:solidFill>
                  <a:latin typeface="Franklin Gothic Book"/>
                  <a:cs typeface="Franklin Gothic Book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7250" y="3653393"/>
              <a:ext cx="1666875" cy="176212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1301" y="3510518"/>
              <a:ext cx="2190318" cy="2413000"/>
            </a:xfrm>
            <a:prstGeom prst="rect">
              <a:avLst/>
            </a:prstGeom>
          </p:spPr>
        </p:pic>
        <p:sp>
          <p:nvSpPr>
            <p:cNvPr id="30" name="Right Arrow 29"/>
            <p:cNvSpPr/>
            <p:nvPr/>
          </p:nvSpPr>
          <p:spPr>
            <a:xfrm>
              <a:off x="3889375" y="4050267"/>
              <a:ext cx="1825625" cy="4603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rot="10800000">
              <a:off x="3810001" y="4742416"/>
              <a:ext cx="1825625" cy="4603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34515" y="3528536"/>
              <a:ext cx="2056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Disease progression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61189" y="5329793"/>
              <a:ext cx="19475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Disease modifying </a:t>
              </a:r>
            </a:p>
            <a:p>
              <a:r>
                <a:rPr lang="en-US" dirty="0"/>
                <a:t>therapy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50499" y="5774293"/>
              <a:ext cx="12434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Healthy </a:t>
              </a:r>
            </a:p>
            <a:p>
              <a:pPr algn="ctr"/>
              <a:r>
                <a:rPr lang="en-US" sz="2400" b="1" dirty="0"/>
                <a:t>State</a:t>
              </a:r>
              <a:endParaRPr lang="en-US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95233" y="5736193"/>
              <a:ext cx="12330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Disease </a:t>
              </a:r>
            </a:p>
            <a:p>
              <a:pPr algn="ctr"/>
              <a:r>
                <a:rPr lang="en-US" sz="2400" b="1" dirty="0"/>
                <a:t>State</a:t>
              </a:r>
              <a:endParaRPr lang="en-US" sz="2400" b="1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68375" y="3335893"/>
              <a:ext cx="571500" cy="4603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063625" y="5599668"/>
              <a:ext cx="565150" cy="5143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7502525" y="3091418"/>
              <a:ext cx="571500" cy="4603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7597775" y="5355193"/>
              <a:ext cx="565150" cy="5143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4519" y="2866946"/>
              <a:ext cx="997764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Genetics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8900" y="6260068"/>
              <a:ext cx="1402948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Environment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89036" y="2678668"/>
              <a:ext cx="997764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Genetics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1400" y="5958443"/>
              <a:ext cx="1402948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Environment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2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47935"/>
            <a:ext cx="9451474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rebuchet MS"/>
                <a:cs typeface="Trebuchet MS"/>
              </a:rPr>
              <a:t>GOVERNMENT-INDUSTRY-NON PROFIT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3383280" cy="3383280"/>
          </a:xfrm>
        </p:spPr>
      </p:pic>
      <p:sp>
        <p:nvSpPr>
          <p:cNvPr id="3" name="Rectangle 2"/>
          <p:cNvSpPr/>
          <p:nvPr/>
        </p:nvSpPr>
        <p:spPr>
          <a:xfrm>
            <a:off x="609600" y="5634337"/>
            <a:ext cx="8305800" cy="46166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A PRECOMPETITIVE PARTNERSHIP FOR KNOWLEDGE CREATION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-1429" y="6015124"/>
            <a:ext cx="9145431" cy="8428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76200" y="-1066800"/>
            <a:ext cx="10525037" cy="7697423"/>
            <a:chOff x="371563" y="-1066800"/>
            <a:chExt cx="10525037" cy="7697423"/>
          </a:xfrm>
        </p:grpSpPr>
        <p:pic>
          <p:nvPicPr>
            <p:cNvPr id="4" name="Picture 4" descr="http://www.fda.gov/graphics/FDAlogos1999/graphics/logo1c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6280" y="2280058"/>
              <a:ext cx="708182" cy="347067"/>
            </a:xfrm>
            <a:prstGeom prst="rect">
              <a:avLst/>
            </a:prstGeom>
            <a:noFill/>
          </p:spPr>
        </p:pic>
        <p:sp>
          <p:nvSpPr>
            <p:cNvPr id="7" name="ColumnHeader"/>
            <p:cNvSpPr>
              <a:spLocks noChangeArrowheads="1"/>
            </p:cNvSpPr>
            <p:nvPr/>
          </p:nvSpPr>
          <p:spPr bwMode="gray">
            <a:xfrm>
              <a:off x="6096000" y="489269"/>
              <a:ext cx="1784912" cy="40011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dist="25400" dir="5400000" sx="99000" sy="99000" algn="ctr" rotWithShape="0">
                <a:schemeClr val="tx2"/>
              </a:outerShdw>
            </a:effectLst>
          </p:spPr>
          <p:txBody>
            <a:bodyPr wrap="square" tIns="91440" bIns="91440" anchor="b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Type 2 Diabetes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olumnHeader"/>
            <p:cNvSpPr>
              <a:spLocks noChangeArrowheads="1"/>
            </p:cNvSpPr>
            <p:nvPr/>
          </p:nvSpPr>
          <p:spPr bwMode="gray">
            <a:xfrm>
              <a:off x="8229600" y="489269"/>
              <a:ext cx="1878105" cy="40011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dist="25400" dir="5400000" sx="99000" sy="99000" algn="ctr" rotWithShape="0">
                <a:schemeClr val="tx2"/>
              </a:outerShdw>
            </a:effectLst>
          </p:spPr>
          <p:txBody>
            <a:bodyPr wrap="square" tIns="91440" bIns="91440" anchor="b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RA, SLE &amp; related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611365"/>
              <a:ext cx="1484918" cy="24279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Industry members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96628" y="3549721"/>
              <a:ext cx="1484919" cy="102061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" rIns="0" bIns="90000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Government members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444363" y="2667000"/>
              <a:ext cx="7939677" cy="1587"/>
            </a:xfrm>
            <a:prstGeom prst="line">
              <a:avLst/>
            </a:prstGeom>
            <a:ln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396628" y="4770149"/>
              <a:ext cx="1484919" cy="117290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Non-profit members</a:t>
              </a:r>
            </a:p>
          </p:txBody>
        </p:sp>
        <p:pic>
          <p:nvPicPr>
            <p:cNvPr id="14" name="Picture 4" descr="UsAgainstAlzheimer'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2606" y="-1066800"/>
              <a:ext cx="3627971" cy="952500"/>
            </a:xfrm>
            <a:prstGeom prst="rect">
              <a:avLst/>
            </a:prstGeom>
            <a:noFill/>
          </p:spPr>
        </p:pic>
        <p:sp>
          <p:nvSpPr>
            <p:cNvPr id="15" name="AutoShape 8" descr="data:image/jpeg;base64,/9j/4AAQSkZJRgABAQAAAQABAAD/2wCEAAkGBxQSEhQUExQVFhUXFyAYGRgVGB8dHxwiIRweHB4cHx4eHyggGhwlHBwbITEhJSktLi4uHB80ODMsNygtLisBCgoKDg0OGxAQGywkICQvLCwsLCwsLCwsLCw0LywsLDQsLCwsLCwsLCwsLCwsLCwsLCwsLCwsLCwsLCwsLCwsLP/AABEIAJYBUAMBEQACEQEDEQH/xAAcAAACAgMBAQAAAAAAAAAAAAAABwUGAwQIAgH/xABLEAACAQMABgYECggEBQQDAAABAgMABBEFBgcSITETIkFRYXEygZGhFCNCUnJzgpKxsjM0NVNiosHRFiRU0hd0k7PwFUNjwiWjw//EABsBAQACAwEBAAAAAAAAAAAAAAAEBQECAwYH/8QAOhEAAgIBAQUFBgUDAwUBAAAAAAECAxEEBRIhMUETMlFhcRQzgZGhsSJSwdHwNHLhFULxIyREYrIG/9oADAMBAAIRAxEAPwB40BD3+tVnDI0ctxEjrzVm4jIyPcRXaOntksxi8Gjsgnhs1/8AG+j/APVw/erb2W78rMdtX4oP8b6P/wBXD96nst35WO2r8USmi9KQ3Kl4JFkUHdJU5GeePeK5TrlB4ksG0ZKXFHrSOkIrdDJM6xoCAWY4HHgKxCEpvEVlmXJJZZE/430f/q4fvV29lu/KzTtq/FB/jfR/+rh+9T2W78rHbV+KM1lrZZzOscdzE7scKqnJPbWstPbFZcXgyrIN4TJquJuQmmNbbO1JE1wgYc0XLMPNVBI9ddq9PbZ3Uc5WwjzZCHalo/58v/Sau/sF3gvmae0Q/iJPRevNhcEKlwoY8AsgKE+A3wAT5VynpLocXH5cTaN0JcmWOo51CgCgCgCgCgCgCgCgCgCgCgCgCgCgCgCgCgCgCgCgCgCgCgCgCgCgCgCgCgOZ9Z78T3lxJnO9K2PIHdHuAr0tMN2uK8irnJOTZG10NT4WHeKYGUP/AGW2fRaNg75N6Q/aY4/lxVDrZb1z8uBYULEEQW2++3beCLOC8pY+IRSPxda77Nhmbl4I56qWIpCdBq3IZ9JoC6bIbUPpAOcYijZye7PUH5jULXyxVjxZ306zPJv6+bRHnZobRikI4GReDSeR5qnlxPlwrTS6JRW9Zz8PA2tvcuEeRQba3eRt2NGdj2IpY+wcanuSSy3gjpZ5EjLqxeKN42s+Pq2P4DNclfU3jeXzNnXNdCKZcZBGDyINdjQYuyrW6RJktJWLxScIyxyUbBIGfmnGMdhx41Xa7TRcXZHmufmSaLWnusclU5NCgCgCgCgCgCgCgCgCgCgCgCgCgCgCgCgCgCgCgCgCgCgCgCgCgCgCgCgKptMuBFo6cgAFwIxw+cwB/lzUrRx3rl8zje8QYgCavyvOlNWNHCG0t4yoysSg8O3Az7815u6e9ZJ+ZZwjiKRKgVyNz4yA8wD50Aitrl0H0gyjGIo0Th3nLn849lXmgjinPiyBqHmZt7GbEPeySEZEcR9rEAe4NWu0J4rS8WZ0yzLJc9rOlfg9luJ1Wnbo8j5uMv7QN37VQ9DXv25fTid9RLEceIkreEu6ovpOwUeZOB7zV03hZZBxngdIatavw2UKxxKM46746zntJP8ATsrzl10rZb0iyhBQWES1cjc511/ldtI3W+MESYA/hAAX2rg+uvQ6VJUxwVtre+8mxs10Y8+kISoO7E3Sue4Dl6y2Bjz7q11lihU89eBmmOZo6CqgLEKAKAKAKAKAKAKAKAKAKAKAKAKAKAKAKAKAKAKAKAKAKAKAKAKAKAKAKAWe3C9xDbQ59KQyHyRd38X91WWzY/ilL4fz5EXVPgkLDQFn01zBF8+VVPlkZ92as7ZbsHLyIsFmSR03Xmi0CgCgOaNZrzpru4k+dK2PIHA9wFekpju1xXkVk3mTYzdiNni3uJcenKEHki5/FzVbtKWZxj5EnSrg2a+3KM7tq3yd5x6yFI9wNbbNfGS9BquSFVDKVZWU4ZSGB7iDkH21aNZWGRB66p7Qra6VVkZYZ+RVzhWP8DHgc93OqO/RzreVxRPrujLnwZcqhnYhtN6q2l2wa4hV2HDeBZWx3EqQSPA12r1FlfCLNJ1xlzRuaJ0RDapuQRrGvMhRz8SebHxNaTslY8yeTMYqKwjbdwASSAAMknsrQ3SbeEVg7Q9H/v8A/wDW/wDtrTtIlj/pOr/J9V+5Y7S5WWNJEOUdQ6nlkEZBweI4GtyvnBwk4y5rgzNQ1CgCgCgCgCgCgCgK1rTrnDYOiSpIxdSw3AOw445YVpKaiWGj2dZqouUGljx/4PWquuMN+0ixJIpQAnfA7SRwwT3UjNSMazZ9mlSc2nnwLHW5ACgCgCgCgCgCgCgCgCgCgCgCgCgCgCgEjtlvd++WPsiiA9bEsfdu1dbPjirPiyDqXmeDU2TWfSaRQ44RI0nu3B+et9dLdpfnwNdOszHzVEWAUBH6fvegtp5fmRM3rCnHvrpVHemo+LNZvEWzmUV6UqzoLZnZ9Fo23Ha4Mh+2xYfykVQayW9dL5FjQsQRJ6zaCjvbdoJOGeKsOasOTD+3aCRXKm11T3kbTgprDEFrHq1cWL7syHdzhZF4o3kew/wnjV9TfC1Zi/h1K+dcocyHNdjQnNA623dngQyncH/tv1k8gD6P2cVwt09dneXHx6nSFko8mN3UvX+G+IicdFPj0Cch+/cPb37p4+fOqnUaOVX4lxX85kyu5T4PmXGoZ2FhtX1q52ULfXMPaI/XzPhgdprjZPoj0WxtD/5E1/b+/wCwrq4npDovVP8AUbT/AJeL/trUtcjwWt/qbP7pfdkm7gDJIAHaayR0m+CMEF/E5wksbHuVwT7jWMo3lVOKzKLXwM7OBzIHnWTRJsFcHkQfKgaaPVDBiluUX0mVfMgUybKEnyR6jlVuKkHyOaGHFrme6GCj6/6nPfSxOksce4hXD545Oeyuc4bxcbN2jHSwlFxby+h62f6oPYvKzyxyb6qOpnhgk8c+dIQ3WY2ltCOqjFKLWM8y6M4HMgeZroVKTYK4PIg+VA00YJNIRK260sYb5pcA+zOaxlG6qsayovHobINZOYUBinuUT03VfpED8aZNowlLurJ9hmVxlWDDvUg/hQw4uPNHtmA58KGMHPWub/5+64n9M3bUWXM91oF/21foN3ZtIP8A023yRnD8z/8AI9d4d08vtVP2uePL7ItINblaFAFAFAFAFAc3a43vTX1zJnIMpA8l6g9y16PTx3aoryKyx5m2XvYdZ/rUx/gjHvZvxWoO0pd2PqyRpVzY1qqiWFAUza3e9Ho51zgyusY9u8f5VNTNBHeuT8OJw1DxARUcZYhRzYhR5k4FXjeOJA5nUNhbCKKOMckRUHqAH9K8zKW82y1SwsGetTJ4miV1KsoZTwIYZB8wedZTa4oFI07svtJstDm3f+Din3Dy+yRU2rX2R73H+eJwlp4vlwFVrRqtcWDhZgCrehInFW8O9W8D6s1aU6iFyzH5ESdcocyHhmZGV0JV1IZWHMEHIPqNdmk1hmnLkPXWDXLoNHQ3Cj424jXox2AsoYk+C93acCvL3rs5OPg8Ho9l6T2uxZ7q4v8Ab4ibs7aS5mVEy8sr9vaTxJJ9pJ86iLLZ7OycKa3J8EkYJ491mU81YqceBxWDeL3kn4j4sdLJaaKgnk5JbRcBzJ3FAUeJOBUrOI5PF20Sv1s649ZS+7ExrDrBPeOXmckZ6qA9RfAD+p41Gcm+Z63S6SrTx3a18erPdvqveFRIlrNjmCFIPmB6XsFZ3ZGJa7TJ7kpr5/xGPTOmprhIo7glmh3gGb0uO7wbPMjd5njx40cm+ZmjTV0ylKvgpY5cuvL5ly2KD4+5+rX8xrermyq2/wC7h6sn9rkk6W8bwyuib+7IEOM7w6pJHHGRjn8qtrcpEHYiqla4zim8ZWf5/MCqi0FcydZbad89vROc+vHGuO62eleqphwc4r4owRPLbydUyQyL5ow8xwPtpxRu1XdHjiS+aHRs31pa9hZZcdNFgMRw3geTY7DwIPlntrvXLKPJbV0K01icO7L6PwKvtsHxtr9B/wAVrS3mix2B3LPVfqfdiY+Muvop+L1mrqNv9yv1f6GntnH+ch+oH53rFvM67B9xL+79EVfROmp4YpILfKmZhkpnfIAI3VxxGc8SONaKTxhFjfpqrJq2z/b48vVkfd2TxnEsboTxxIhUn7wGa1O8LYzWYST9Hn7F32W6yyRXCWrsWhkyFBOdxsZGO4HBGO8jxrpXLjgp9saKE6ndFfiXPzRfNoesTWVtmP8ASyNuIT8ngSWx24A9pFdZywil2Zo1qbsS5Li/2E1ZaNur+RiivPJzZmYcM8ssxAHgM1Hw5HrLLqNLBKTUV0/iPt1o27sWDMk0B7HXIH3lOD5Zo04iF2n1SwmpeX+GMjWW3upNCqJw0k7FGIVOtjeBAIUcSBz4d9dZZ3OJ5/STohtBuvhFZ68OXn9BSyRlSVYFSOBBGCPAg8q4nqE1JZXEzRaLmcBlhlZTyZY2IPZwIGDWeJo764vDkl8UdCarRlbK1VgQRBGCCMEEIMgjsNSY8keG1jT1FjX5n9yUrYjBQBQBQBQHLExyzfSP416hciqfMbuxCdTb3CfKEwYjwZAB71aqnaSe/F+RL0r4NDKqtJQUAltsGsCzzpbxnKwZLkci54Y+yOHmx7qudBS4xc31+xC1E8vC6ENs10Qbm/i4dSI9K/2fRHrbHsNdtZZuVPz4HOmO9NDL2o61PZQpHCcTTZw3zFGMkeJJAHrqt0WnVsm5ckSr7HFYXNiaj0xcK/SLPMHzne6RifXk8fI8KuHVBrGFj0IW9LOcnRerl809rbzOMPJErsPEqCfVXnroKFjiujLKDzFNkjXM2KTtfmQaOYNjeaRAnfkNkkfZDVN0Cbu4eZw1DW4IvyGT3CrwgDI2mp0MGjrXtih63qVUHvDV5PVT35t+LbPcf/nat2M5eiLTsy1T+DR9PMPjpBwB+QvPH0jzPqHfWK4Y4sjbW1/bT7OHdX1f7LoJ/SH6WX6x/wAxrg+Z6mr3cfRfYYevUpGh9HKOTLFn1Q5Hv/CutndRRbPinr7n4OX/ANFf2Y2KTX8YkAIRWkAPIsMAezO95gVpWsyJ217ZV6V7vVpfD+cB7VJPGCh2y2KJcQyKAGkRg+O3dK4J8cNjPgK4Wrjk9TsK2UqpQfJNY+Of2PexX9Pc/Vr+Y0q5s12/7uHqy9a162W9kAJcu54rGoBPmc8FGe0+quspJFNo9BdqX+DgvFlKk2uvnhaqB4ynP5K5dq/At1sCPWz6f5K/rnrZHpBIj0BilQkbwYMCpHLOAeeDjHf31rKe8TtBoJ6SUlvZi/LHH6knsbfF5KOwwn3Mv962q5kfbq/6EX5/ozb21/pbX6D/AIrS3mjlsDuWeq/U+7FP0l19GP8AF6zV1G3+5X6v9DU2zfrkP1A/O9Yt5nXYPuJf3foje2LWalrmUgF13UU9wOScefD2VmpHDb9kkoQXJ5Zadp9or6OmZgMx7rqe0HeA4eYJHrrexfhK7ZFko6qKXXKfyE/qof8AO2v16fmFcI80ep1v9PZ/a/sNLazoeSe2R41LGFyzKOe6RgkDtxwPlmu1iyjzexdRCq5xm8byx8RWavawT2Tl4GA3hhlYZVgOWR4ZPEEVxUmuR6XVaSrUR3bFy5eKGHojajDL1LuHcB4Fl66etSMgferorU+ZRX7Esh+KmWfLk/n/AMDFt51kVXRgysMhlOQQe0GuxQyi4txksNHPmun6/d/XNUWfM9xoP6Wv0HBsz/Ztt5P/ANx671908ttb+rn8Psiz1uVwUAUAUAUAUBzfrjohrS8miIwN4unirElT/TzBr0ensVlakVtkd2TRg1d09NZTCWEgHGGVuKsO4j+o4is20xtjuyMQm4PKGNBthTd69q+9/DICPeAarns154SJPtS6ohNYdqdxOpSBBbqeBYHef1HAC+oZ7iK71aCEXmTz9jnPUSfBcCi28DSOqIpd3OABxJJqc2orL5HBLI/tn+qwsLfDYM0mGkI7O5B4Lk+sk1Q6rUdtPhyXIsKa9xeZUtt2jHPQXABKKDG3gScqfI8R7KlbNmuMPicdTHlIVVWpEGroba2ioqz2xBUAZgI3eHDgrEbo8MmqqzZzbzGXzJcdTw4o3Lza/AB8Vbys3ZvlVHtBY+6tY7Nn1kjZ6ldELbWbWWe/kDzEYXgiLwVR4d5PaT7hwqxpohUsRIs7HN5ZP7NNWemk+Fz9W2gO/vNwDMvH7qkZJ7xjvqNrdQq47i5v6I7aamVk1henmyP1r0o97dSTqjlPRjwp9FeXZzJyfM15uT3nk+jaKiOmpVbazzfHqyNzcf8Az/z1jid8U/8Ar9DUNYOo5dLaEa70LbqgzIkEUiDvIjGR5lSR54qRJZieUp1Ko2hOUuTlJP5/uKTRekJLeZJojuyIcjI9RBHcRkEVwTxxR6e6qF0HCfJjHi2uDc61qd/HyZBu+8ZA9Rrr2pQPYD3uE+HpxKHrHpua9l6eXh8hQB1VA47o7zxye3j5CucpNvJdaXTV6aHZw9X4vzLhsV/T3P1a/mNb1cyq2/7uHqyra8XDPf3RY8RIVHgF4Aewe+tJ94stnwUdLBLwz8xk7ONXbRrOKUxxyyODvs4DYOSN0A+jjurtCKwef2pq9QtRKG80lyS4fHzIDa1a2kQiWGONJy283RgDqYPpAcOJxjPca0sSRO2LZqLN5zbcemfHyNPY7+uv9Q35krFXM67d/p1/cvsze21/pbX6D/itZt5o47A7lnqv1PuxT9JdfRj/ABes1dRt/uV+r/Q1Ns365D9QPzvWLeZ12D7iX936IltifoXX00/A1tURdv8Aer9GWjaN+zbn6I/Otbz7pXbL/q4ev6MS+qv67a/Xx/nFR480et1n9PZ/a/sPXWbWGKxiEkuTlgoVfSPfgeAyakSkonjNJpLNTPch6kC2hdFaTHSR7m+eZibccH+Je/6S1riMiatTrtF+GWcefFfB/sxa676uLYzrGkvSBl3sHG8vHGGxw49hwO3hXGcd1noNn6yWqrcpRxj5P0GDsbuGa0kUnKpKQvhlQxHtJPrrrVyKPbsIq+LXNriLbXT9fu/rmrlPmX+g/pa/QZez3WO1i0fEkk8SMm8GV2AIy7EcDxOQRyrtCSUTz+09HfPVSlGDaeMYXki7206yIrocq6hlPeCMg+yuhTzg4ScZc1wMtDUKAKAKAKAgdbNVYL+MLLlXX0JF9Jc9nip7QfceNd6NROl5XyOdlamuIq9KbLr2Mno9yZewqwU+tWx7iatIa+qXPgRJaea5cSLGoekM4+Cv95P91dfa6fzfc17GzwJjReyq8kI6Uxwr25O+3sXh764z2hUu7lm8dPJ8+Ay9VdTLawGYwXlIwZX4t5DsUeA9earb9VO3ny8CTXVGHIsdRzqYbu1SVGjkUOjDDKwyCKzGTi8ow0msMV2sGyU5LWcgx+7lJ4eAcZyPMeurSraPSxfFfsRZ6b8pU59n+kVOPgxbxV0P/wBqlLWUv/d9zi6ZroZLXZzpBz+gCeLuoHuJPurEtbSuplUTfQt+g9lKR/GXbmUjj0UXAHwLHBb+Wod20W1itY8zvXpVn8TNvTGjb6+eO1EBs7EEBsMmSo7MKSB4KOGcE5xVTNzm+J6XSz0mjrdkZKdnRYeF9Pr8i/2dqkSLHGoVEAVQOwCt0sFNOcpycpPLZmrJoIu91Dv2kkYQcC7EddORYkfKqM4SPZV7U0qgk59F0f7Dk1et2itbeNxh0hjVh3EIARw8RUhcjymqmp3zlHk22vmVK/0JozSbu0coWbeIYxMAxIOMlGGG+kBx765uMZFnXqdboopSjmPTPL59PT6GC32UW6nMk8rKOJHVX2nGceWKdkjeW3bmsRik/iyo7Rb23MkVvaBeht1IynIsxG9x+VjdGW7ST3Vzm1yRa7LruUJW3Z3pPr4Ll9+RYtilof8AMy9hKxjzGWP5lrepc2QNv2L8EPV/p+jNnaDqE9xIbm1wXb9JGTjJAxvKTwzjGQazOvLyjnszasaodlbyXJ/uUm11Z0kjFY4bhCee626D5kMAa57si3nrdFJZlKL9Vn9CSvNm94sKyY6SZn6yKw6q4PFmYjebOOXvrPZvBHr2xp3Y48opcHjm/JLoTmzPVi6tbp5J4iimIqCWU8d5TjgT2A1tXFp8SHtbW0XUqNcsvPn4M29qWr1zdSQGCIuFVg2GUYyVxzI7jWbItvgctj6umiM1ZLGWvHzPuyzV65tHuDPEUDqgXLKc4LZ5E94pXFrmNsaum+MFXLOM+Pka20/Vq6urmN4Ii6iIKSGUcd5jjiR2EUsi2+B02RraKKZRslh58/BEjss0FcWi3AuIyhdlK5IOcA55E1muLXMj7Y1VV8oOt5wmT+u1jJPYzxRLvOygKuQM9YHt4chW0llELZ9satTCc3hIV+r2pV9HdW7vbkKkyMx3k4AMCTwburjGEkz0ep2lpZ0zjGfFprk/D0L7r3qZ8P3HSUpIikKG4ocnJ4c1PiO4cOFdJw3ik2dtH2XMXHKfzFhfaiX0Zwbcv/FGQw/HPurk4SPR17U0s138evAyaM1AvpmA6HolPNpSAB6vSPsoq5M1u2rpa1nez5L+YHLqzoNLK3WFDnHFmPNmPM+Hl3AV3jHCweT1eplqLXZL/hFC2h6izSTtcWy9IJMF0BAYEDGRngQQB45zXOcHnKLvZm1K4Vqq14xyfTBUbbUi/kO6LZ18XwoHrJ/Cue5ItJ7T0sVnfXw4j00LamK3hibG9HEiHHLKqAceGRUlcEeMvmrLZTXJtv6m5WTkFAFAFAFAFAFARF/rPaQuY5biJHXGVZgCMjIyPIg11jRZJZjF4NHZBPDZu6N0lFcJvwyLImcbyHIyOytJwlB4ksG0ZKSyjarUyfGOBmgKL/xYscZxP/0x/uqd/p93l8yP7TAu9vMHVXHJgGGfEZqE1h4JCMlYAUAUBpaZ0mlrC88mdxBk7oyeYHAeut663ZJRXU1lJRWWVnR+0uzmljiQTb0jhFygAyTgZ63KpMtDbGLk8cDmr4N4LnUM7BQGnpiCSSCVImCSMhVWPIEjGeFYeWuB1olCNkZTWUnxQjNJai30PA27OB8qLrg+odb2io7hJHsqtqaazlPHrw/x9TQbRN4w3TBdEfNMch92K14ndX6dcVKPzRMaF2fXk7DejMCdrS8CPJPSJ88DxrZVtkTUbW01S4Pefgv35Dm0DoiO0gSGLO6vaebE8Sx8SakJYWDyep1E77HZPmyE05tAtbSZoJRLvrjO6mRxAI457jUurR2WR3o4wQ5XRi8Mk9WdY4b6NpId/dVtw74wc4B7z2EVzuolU8SNoWKayiYribhQBQBQBQBQBQBQBQBQBQBQBQBQEVJrLZqSpurcEEggyrkEcCDx55rqqLXx3X8jTtIeKN+0uklQPG6uh5MhBB7OBHA8a5yi4vDNk0+KM1YMhQBQBQBQGvpG8WCKSVzhUUsfIDNbQi5SUV1MN4WWczaTvmnmkmf0pGLHwyeXkBgeqvSwgoRUV0Kttt5Ze9jWm+juHtmPVmG8v01HH2rn7oqBtCregprp9iRpp4lu+I5qpyaeJfRPkaIHKo9H1f0r1XUqOh1Foj9BD9Wv5RXl595lsuRt1qZCgCgKztK/Zlz9EfnWpOj99E5XdxiR1R/XrT/mI/zirq/3UvRkGvvr1OkpJAoySAO8nFecSyWYI4IyCCPCmAeqAKAxyTqvpMo8yBWUmxk9g55VgH2gFfrps8ubu8knjeAI4XAdnB4KAc4QjmO+rPT6yuutRaf8+JEtplKWVgsmzrVqWwgkjmaNi0m+OjJIxuqOOVHHIqPq743STj4dTrTW4JplsqIdgoDGJ1JxvLnuyM1nDGTJWAY5JlX0mUeZArKTYPYNYB9oAoDEbhM43lz3ZGazhjJlrACgCgPhNAfI5A3FSCPA5rLWAcyacH+ZuPr5PztXpa+5H0X2KuXefqx6bMf2ZbeTfnaqPWe+kT6e4izs4HMgeZqLg6n0HPKgPtAFAFALfbPpvo4I7VT1pTvP9BTwHrb8pqx2fVmTm+n3I2pnhbpS9nmqov3n3+CJEQD/ABsCEPqwWx4Cpur1HZJY55+hwpr32ytW8sltMrDqywyZwexlbiD4ZGDUlqM446M5JtP0OltE363EMcyejIoYescvMcq83ODhJxfQtIyUllGxL6J8jWiMnKo9H1f0r1XUqOh0bpRGOipQgJY2bBQuck9EcAY45z3V52vCvWfzfqWcu48eAiv/AEy9/c3f3JP7Veb9XivmiBifg/qY7i0uo13pEuEUfKdXUe08KypVt4TX0MfiXPP1NP4S/wA9/vH+9bbq8DGWO7WeNl0EVcEOttEGDcwRuAg+OapaWnqsrxf6k6fuuPgJfRN70E8UwG8Y3V8ZxndOce6rmcd+Lj4kKLw0zY01pK5u2M05dxnng7i+C/JUf+ca1rhCv8MeH3EpSlxZ40HpuezkEkDlSDxXPVbwZeRHv7qzZVCxYkhGTi8o6M0HpJbm3inUYEiBsdx7R6jkeqvO2QcJuL6FlGW8kxabRtoEgke2tH3Ah3ZJV9IntVT8kDkTzzyxjjZaTRxxvz+CI11zzuxKBaaEuroGSOGWYdr4LfzHmanytrr4NpEZQlLjjJm0Pp66sJPi3dCpw0T53T4Mh5erB8axZTXauK+P+TMZyg+A+9VtPJfWyTpwzwdfmsOa/wBQe0EVQ30uqbiywrmpxyKHavMw0lIAzAbicASPk1b6FJ0r4kO9vfLtsXcmzlySfjzzOfkJULaCxYvQ76bui/2lzsNJ3IDMBlOAY/ukqfo4rsI8PH7sjXN9o/50NKHWa5+CraRM4BZmYoSXfPycjiFA7Bz91buivf7SX+EY7SW7uogypVuIKsD4gg/iDXfOUc8Futto14loYA+Xzwmbi6rj0ePM55MeIGe3BER6Kp2b2PgdlfJRx9Sq3iyMd+USEt8qQE59bc6lRcVwj9Dk89Swak62S2UyZdjAzASITkAHhvKPkkc+HPGK4anTxti+HHodKrHB+R0BPMqKzsQqqCzE8gAMk+WKoEm3hFi3jiIrXLX6e7dlidorccAqnDMPnORx4/N5Dxq80+jhWsyWWV9lzly4IgRq3dGPpvg0xTG9v7h9vfjxrv29ed3eRz7OWM4JbVHXi4snUF2lgz1o2OcDvQn0SO7kffXK/SQtXLD8f3N67ZQfkPy0uVlRJEIZHUMpHaCMg+yqGUXF4ZYJ5WUcwzXL7zdd+Z+Ue/zr0yiscirbZO6za1y3KxQq7LBFGiboJG+QoDM3fxyAD2DvNcKdPGDcmuLZ0sscuHQY2yy7WHRLStncjeRm3Rk4HE4Hbwqu1sXLUbq64JNDxXn1KRrtrIdKzxRW0LYXIQYG85bGSQOCjgO3vJqbpqPZ4uU2cLbO0eIot2tWmH0Ro+1tYiOnZMF8Z3cYLsAe0s2Bnx7qi0VrUWynLl/MHayTqgormLO10bd3zMyJLcEekxO9jPix5+FWTnXVwbSIu7Kfmeobm9sZAqmeB+xTkZ+yeq3sNYcarVl4aGZwfVHQ2hem6CL4Ru9NuAvujAz3YyeXLz7uVefs3d57nLoWMc448zdrQ2PhOKA5x1z0z8MvJZs5XO7H9BeA9vFvtV6LT1dnWo/P1K2yW9Jsv+z3WbR9lZqjzgSuS8nUc8TwAyF7FCj21A1dF1tmUuHTkSKbIQjhspO0C4tpbxprVw6SAM3VZcNyPpAc8A+ZNTdKpxr3ZrkcLXFyzEvOxbTe9HJaMeMfxifRJ6w9TEH7dQdo1YasXXgzvpp8N0ZUvonyNVqJRyqPR9X9K9V1KjodRaI/QQ/Vr+UV5efeZbLkZru5SJGkkYKijLMeQA7axGLk8INpLLEHr7rg9/LhcrboeovLP8beJ7B2DzNX2l0ypjx5sr7bd9+RcdmGo27u3dyvW5wxt8nudh87uHZz58oet1ef+nD4s70Vf7pFq2lfsy6+iPzrUXR++idbu4xFaBtFmureJvReZFbyLAH3VeWycYOS6JkCKzJI6WS3QJuBVCAbu7gYxyxjljwrzeXnJZ4Ob9arJYLy4iQYRJWCjuHMDyGceqvR0Scq4yfgVs1iTSGzqPemHQXSjnHHO4+y8hFVWphvard8cfZEuqWKc+ok0wSN4nBPWI4nnxPHmauX5EEcVltQsIo1jjhnVEAVQFXgB9qqiWguk8tomrUQSwkUjaHrBbX0kcsCOrhSshcAbw4bvInJHWHljuqbpKZ1Jxk+HQ4XTjN5RYth94ekuYfklVkHmCVPtBX2VH2lHhGXwOmlfFogdrX7Sk+gn5a76D3K+JpqO+XjYp+pS/Xn8iVB2j7xeh303dF7tN/al15p/wBpKsdH7iPx+7I13vH/ADohgbF7BFtHmwOkeQqW7cKAAvlnJ9dV+0Zt2KPRIkaaK3cmltvsU6O3mCgSdIYye8FS2D34K8PM1vs2TzKPTmY1SWEyobMNHpPpCISAMqK0mDyJUcM+ROfUKma2bjS8ehxoinNZHdrDo9J7aaOQAqyHn2HHAjuIPGqSqbhNSROnFSi0zmMnq+qvTdSq6D02nXrR6KwDgyGND5HrH2hSPXVHoop3+mSwveKxQ6t3MMVzFJcKzRI28VUAkkA7owSBjewT5VbXRlKDUObIcGlJNjX/AOLVn+7n+6v+6qr/AE63xRL9pgKvWq8gmupZbdWSNyG3WAGCR1uAJGCcn1mrSiMowUZ80RLGnLKG/shuzJo9VJz0cjIPLO8B6t7FVOvji7PiTNO8wEbN6TeZ/GrtciCNnZpqNA0CXVygkaTrIjjKqvYd3kxPPjyGMdtVWs1c1Nwg8YJdNKxvSGNFYxqhjWNFQ5BRVAU558Bw41XOUm8t8SThYwY7DRcEAxDDHH39GgXPngcazKyU+82zCilyQudtui3YQXCglEBR8fJyQVJ8CcjPfjvqx2dYlmHVkbUxfCRSNU9cJ9HlhFutGxy0bjhnlkEcVOOHaPCpt+mhdz5+JwrtlDkMnQ+0ayuyiXMYicMCvSgMgYciHx1TntIHnVbZora8uDz6cyVG+EuEhgA1AJAUBUNqGm/g1i4U4km+KXwBHWPqXI8yKl6KrtLePJcTjfPdh6iT0JoeW7lEMC7z4LYJAAA5kk8uY9tXVlka470uRBjFyeEWH/hnpH90n/UX+9R/bqfH6HT2eZiu9nd/GjyNEu6iljh1JwBk4AOScdlbR1tMmkmHRNLOCK1U0wbS7hn+SrYfxQ8G9xz5gV1vr7Stx/mTSuW7JM6QZgVJByCMgjyrznUszlYej6v6V6nqVHQ6g0Y4W3iZiABEpJJwAAoySewV5iazN+pbLkJfaNrqb1+hhJFsh8ukI+Uf4R2D192LnSaXslvS732IN1u+8Lkb+zPVKOQrdXRQIDmKNiOsR8th80HkO08eWM89ZqWluQ59WbU1J/ikN74dH+8T7w/vVTuvwJmUQG0hgdGXJHEFF4j6a130nv4nO7uMSWqP69af8xH+cVdX+6l6Mg199ep0pXnCzOcte/2jd/Wn8BXotL7mPoVtvfY1NQLPp9CCL94kyfeeQf1qr1UtzU73hj7IlUreqx6iReMoxV1wynDKeHEHBHhx4VdZyuBB9Rw6C1H0VdxLLDvsCOI6Vsqe1WGcgiqi3V6iuW7L7E2NNUllfc19O6raFsyonZ1ZiAFErEjPyiBxCjvNbVajVWd37Gs66Y8/uWzVfVO0tCZbbePSIBvFywK8wR2euol2oss/DPod664x4xFRta/aUn0E/LVroPcr4kTUd8vGxT9Sl+vP5EqDtH3i9Dvpu6L3ab+1LrzT/tJVjo/cR+P3ZGu94/50Qy9jv7PH1r/0qs2h774IlabuGhtv/Vbf6/8A/m9dNm9+Xp+qNdV3V6lS2P8A7RH1L/8A1qXr/c/FHHT+8+A7b79G/wBA/gapI80TnyOWfk+r+lep6lT0HxtG0eZtFHdGTGElx4L6XsUsfVVFpJqN/HrlFhcs1iY0GYOnj+EgmAth90kEAgjORx4HB8gauLN7ce5z6EKOMre5Dittm2jJFDpvupGQyzEg+RBqoeuvTw/sTFp63xX3IiXVrQi3C2xkbpW7pWIB7FLcgx7B/cZ6q/VuG/jh6GnZ0727+pfdXtAw2UZigDBSxc7zFjkgDmfACoNt0rXvSJEIKCwjmuf0m8z+NejXIrWdK6sLiztgP3KfkFebu95L1ZZw7qJOuZsFAQususdtZhBcnhKSuN3e4Y4kj5o4A8+YrtTROzO50NJ2RjzK5dbP9G3q9JbNub3JrdwV+7xUeQxUmOsvqeJ8fU5OiuXGP0FVrZoE2Ny0BdZMAMGHDgc4BHY3Dl5Htq0ou7WG9jBEshuSwOPZTdvJo2LfJO4zICfmqxCj1Dh5CqfXRSueCbp3mCLfUQ7Ci2n6Nvby7AjtpWhiXdQgcCTgsw4+Q+zVtorKq6+MllkO+M5S4InNkurMlqk0s8ZSVyEVW5hRxz62P8orjrr42NRi8pHTT1uKbYwaryQfCKAQmsGol3HcyrDbyPFvEoygEbp4gc+zOPVV9Vq63BOUuPUr50yUnhcBq6gtcfAVjuYnjkizGN/5SgdU+w7vqqq1W52uYPKfEl0725iSEuNS7/dx8Em5dw/vVz7VTnvIg9jPGMDq1kspH0VJEiM0hgChBzzgcKpqZJXqT5ZJ1ibraXgJj/Bl/wD6Sb2D+9XPtVP5kQuyn4Hk6lX3+kl9g/vT2qr8yMdjP8of4Jvv9HL90f3p7VV+ZDsZflG7pnRsraFECxsZfg0S7g55ATI8xg+yqmucVqd5vhl8SbKL7LHkLbVnVO9jvLZ3tpVVZkZiQMABgSTx7qsbtRU65JSXJkWFc1JcB9VRFgIvXHVW8lvrmSO2lZGkJVgBgjA486vNPqKo1RTkiBZXNzbSGds4sZINHwxyoUcF8q3MZkYj3EGqzWTjO5uLyuH2JVMXGCTILX/Z58Kc3FsVWY+mjcFfxB+S3uPhzrvpdb2a3J8vsc7aN55jzFhcat3sLYa2uFPeiMw+8mQfbVmr6pLvL+epFcJrozb0TqPfXLDEDoDzeYFAPHrdY+oGtbNVVBc/lxMxqnLoO7VLQIsbZYA7SEEks3LJ5hR8lfD18zVJfd2s97GCfXDcjgWm0rVu7nv3kht5HQogDKOHBePbVlo764VJSlhkW6uTnlIt2yfRk1vayJPG0bGYsA3PG6oz7jUTXWRnYnF54HaiLjHiUnaBqxeTaQuJIreR0YrhlAwcRoD294IqbpdRVGmKlLj/AJZwtrm5tpF92XaOlt7HcmjaN+kY7rc8HGDUDWzjO3MXngSKIuMMM1Nrmiprm3hWCNpGWbeIXsG4wz7SK30FkYTbk8cDXURcksFZ2YauXUF8JJoJI06JxvMOGTu4HPwqTrb651Yi88TnRXJTy0Nq7UmNwOZUgeyqmPNEt8jnb/Bd/u4+CTcu4f3r0PtVOe8it7GeMYOibZPi1BHyQCD5cRXnm+JZLkKXXHZhIrtJZAPGTnosgMvgueDL4ZyPGrbT6+LWLOfiQ7NO08xKS2grxCV+DXI7wInwfYMGpva1PjvL5o47slwwyd1e2cXdww6RDbxdrSelj+FOefpYHnXC3W1wXB5f86m8KJS58EPOythFGkYLEIoUFyWY4GMkniT41RylvNsnpYWDnqbU2/Jb/KS8z2D+9egWpp/MiudU/AfmgYmS2gVgQyxICD2EKARVDa05trxLCPJG/WhsFALvaLqJNeSdPDKGYKF6KQ4AA+YezJ44Ptqw0mrjVHdkviRrqXJ5TFpLq1fwN+rXCnvjVj/NHke+rJX0zXeXx/yRXXOPR/z0NvRGot9cuPiXjBPWknBXHjg9Zj5CtbNXVBc8+SNo0zl0HpoDRKWlvHBHxVBjJ5kk5Zj4kkmqO2x2Tcn1J8IqKwiQrmbBQBQBQBQBQBQBQBQBQBQBQBQBQBQBQBQBQBQBQBQETd6yWsTsjyhWXgRg8O3uoDbv9JxQoJJHCoSADxIORkcvAUBi0bpqC4JWKQOQMkAHgPWKANJaagtyFlkCFhkAg8fYKA1P8XWf79fY39qAkrC+jmTfibeXOMjPZ50BpXesltE7I8oVl4EEHh291AYv8W2f79fY39qAlZ7pEQyMcIBvE+HfQGjZaw20zhI5QzEE4APZxPMUBgOttn+/X2N/agM97rBbQtuyShWwGwQeR5HgKA37a4WRFdDlWGQe8UBF3OtNpG260y57d0FveARQEjZX0cy70Tq696n8e40B40jpGKBQ0rhFJwCc8+eOHlQGgutlmf8A319YI/pQEvDMrqGUhlPEEHINAR99rBbwuUklCsBnBB7eXIUBjl1mtVClpgA43l4NxGSM8u8GgN+wvY5kDxMGU5AIz2HB5+NAbFAFAFAFAFAFAFAFAFAFAFAFAFAFAFAFAFAFAFAFAFAVLXKwSSa0QqB0jsrEDBPVHHPhWQfNW5+pLZzgGSAHd3hnK44EZ7s+wisA3dRIlFlCwA3iGyccT125ntoDFtCjBs3bA3gVAOOI6w7aAxaO07YFYk6m+Qq46I8zgc93vrIJnQGihaxdGG3usWzjHM55VgGjDoUrNeSyBGWUKU7SN1SDnI4dnKgILQWifhGiyiKnSMxwzDufPPBPKsgvCRdQKwB6oBHMcqwCsaGhWDSNxFugCRRKnAcOxgO7mfZQFcnQdIb0KOjF10e7gY3AMZx/5xrJgsum4lmvrWHdUhQZX4DiBwUHwyOXjWDJ617umjgSKLqmVxHw4YHd4Z4DyzQEro3QMEMYRY1PDizKCW7yc/hQFdvrYWN/A0PVjuDuOg5ZyBkDs9IEd2D31kFp0tErQybwBwjEZGfknjWAUXV3TdnHarHMm/J1sjo85yTgZ8sVkFj1DspIrbEgK7zllVuYBx7OOTWAae0GNQLdsDJnXJxxIxy8R4UBgtYV0lNvbqrawHAUAAuefHtC8c48e8nGQXOKJVGFAUdwGB7qwD3QBQBQBQBQBQBQBQBQBQBQBQBQBQBQBQBQBQBQBQBQFL1p01ALq2BfjDITJwPVyBjs4+qsgya2R9WK/t+JVet2b0bDme3hn3+FASWo36jD5N+dqwDR2i38a2xhLYkfdZVweIDDPHlWUDJZa12KxoDIoIUA9RuYA/hrAN/VPSj3NuJH3c7zDqjAwDwoDb01pCOCJmlbdU9UHBPEg4HCgK9s4v4zbiEN8Yu8xXB4AtwOeXbWWC31gFN1+LQtBdJ6S70Z+0px7OtWQba6F/8AxfQ463Rb/wBr0/x4VgGnqAWmaW4fid1IV+yoz7eqfWayCV1z0S1xB8X+kjbfXxxzHn/UCsA1rHXS3KfHkxSjg6Mrc+3GB7jxoDRgZtI3ccyqy20HFWYY3jnPD1geQHjWQWLWHSEcMDmRt0MCg4E5JU4HAVgFR0DDHd6ONsrZmTecDjwO8SvHlx5eusgsWqmsCXMaoT8eq/GKQew7uc8uPDh41gEPtA0lFvQR73XSVXYYPBcc84wfVWQauktKRWlylzbuCk670keCMjJG+MjGcg+Oc9hoC76N0hHcIJIm3lJxnBHLnzrANqgCgCgCgCgCgCgCgCgCgCgCgCgCgCgCgCgCgCgCgCgPDQqeaj2UB9KDGMDHLFACIAMAADuFADxg8wD5igPPQL81fYKA9qoHIAeVAfGUHmAfOgPiRgcgB5CgPdAeZIwwwwBHcRmgPVAeY4wowoAHgMUB6oDFJboxyyqT4gGgMgFAfGQHmAfOgBIwOQA8hQAsYHEAA+VAfGiU8wD5igAwr80eygPSqByAHlQH/9k="/>
            <p:cNvSpPr>
              <a:spLocks noChangeAspect="1" noChangeArrowheads="1"/>
            </p:cNvSpPr>
            <p:nvPr/>
          </p:nvSpPr>
          <p:spPr bwMode="auto">
            <a:xfrm>
              <a:off x="2281742" y="-770392"/>
              <a:ext cx="290238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AutoShape 10" descr="data:image/jpeg;base64,/9j/4AAQSkZJRgABAQAAAQABAAD/2wCEAAkGBxQSEhQUExQVFhUXFyAYGRgVGB8dHxwiIRweHB4cHx4eHyggGhwlHBwbITEhJSktLi4uHB80ODMsNygtLisBCgoKDg0OGxAQGywkICQvLCwsLCwsLCwsLCw0LywsLDQsLCwsLCwsLCwsLCwsLCwsLCwsLCwsLCwsLCwsLCwsLP/AABEIAJYBUAMBEQACEQEDEQH/xAAcAAACAgMBAQAAAAAAAAAAAAAABwUGAwQIAgH/xABLEAACAQMABgYECggEBQQDAAABAgMABBEFBgcSITETIkFRYXEygZGhFCNCUnJzgpKxsjM0NVNiosHRFiRU0hd0k7PwFUNjwiWjw//EABsBAQACAwEBAAAAAAAAAAAAAAAEBQECAwYH/8QAOhEAAgIBAQUFBgUDAwUBAAAAAAECAxEEBRIhMUETMlFhcRQzgZGhsSJSwdHwNHLhFULxIyREYrIG/9oADAMBAAIRAxEAPwB40BD3+tVnDI0ctxEjrzVm4jIyPcRXaOntksxi8Gjsgnhs1/8AG+j/APVw/erb2W78rMdtX4oP8b6P/wBXD96nst35WO2r8USmi9KQ3Kl4JFkUHdJU5GeePeK5TrlB4ksG0ZKXFHrSOkIrdDJM6xoCAWY4HHgKxCEpvEVlmXJJZZE/430f/q4fvV29lu/KzTtq/FB/jfR/+rh+9T2W78rHbV+KM1lrZZzOscdzE7scKqnJPbWstPbFZcXgyrIN4TJquJuQmmNbbO1JE1wgYc0XLMPNVBI9ddq9PbZ3Uc5WwjzZCHalo/58v/Sau/sF3gvmae0Q/iJPRevNhcEKlwoY8AsgKE+A3wAT5VynpLocXH5cTaN0JcmWOo51CgCgCgCgCgCgCgCgCgCgCgCgCgCgCgCgCgCgCgCgCgCgCgCgCgCgCgCgCgOZ9Z78T3lxJnO9K2PIHdHuAr0tMN2uK8irnJOTZG10NT4WHeKYGUP/AGW2fRaNg75N6Q/aY4/lxVDrZb1z8uBYULEEQW2++3beCLOC8pY+IRSPxda77Nhmbl4I56qWIpCdBq3IZ9JoC6bIbUPpAOcYijZye7PUH5jULXyxVjxZ306zPJv6+bRHnZobRikI4GReDSeR5qnlxPlwrTS6JRW9Zz8PA2tvcuEeRQba3eRt2NGdj2IpY+wcanuSSy3gjpZ5EjLqxeKN42s+Pq2P4DNclfU3jeXzNnXNdCKZcZBGDyINdjQYuyrW6RJktJWLxScIyxyUbBIGfmnGMdhx41Xa7TRcXZHmufmSaLWnusclU5NCgCgCgCgCgCgCgCgCgCgCgCgCgCgCgCgCgCgCgCgCgCgCgCgCgCgCgCgKptMuBFo6cgAFwIxw+cwB/lzUrRx3rl8zje8QYgCavyvOlNWNHCG0t4yoysSg8O3Az7815u6e9ZJ+ZZwjiKRKgVyNz4yA8wD50Aitrl0H0gyjGIo0Th3nLn849lXmgjinPiyBqHmZt7GbEPeySEZEcR9rEAe4NWu0J4rS8WZ0yzLJc9rOlfg9luJ1Wnbo8j5uMv7QN37VQ9DXv25fTid9RLEceIkreEu6ovpOwUeZOB7zV03hZZBxngdIatavw2UKxxKM46746zntJP8ATsrzl10rZb0iyhBQWES1cjc511/ldtI3W+MESYA/hAAX2rg+uvQ6VJUxwVtre+8mxs10Y8+kISoO7E3Sue4Dl6y2Bjz7q11lihU89eBmmOZo6CqgLEKAKAKAKAKAKAKAKAKAKAKAKAKAKAKAKAKAKAKAKAKAKAKAKAKAKAKAKAWe3C9xDbQ59KQyHyRd38X91WWzY/ilL4fz5EXVPgkLDQFn01zBF8+VVPlkZ92as7ZbsHLyIsFmSR03Xmi0CgCgOaNZrzpru4k+dK2PIHA9wFekpju1xXkVk3mTYzdiNni3uJcenKEHki5/FzVbtKWZxj5EnSrg2a+3KM7tq3yd5x6yFI9wNbbNfGS9BquSFVDKVZWU4ZSGB7iDkH21aNZWGRB66p7Qra6VVkZYZ+RVzhWP8DHgc93OqO/RzreVxRPrujLnwZcqhnYhtN6q2l2wa4hV2HDeBZWx3EqQSPA12r1FlfCLNJ1xlzRuaJ0RDapuQRrGvMhRz8SebHxNaTslY8yeTMYqKwjbdwASSAAMknsrQ3SbeEVg7Q9H/v8A/wDW/wDtrTtIlj/pOr/J9V+5Y7S5WWNJEOUdQ6nlkEZBweI4GtyvnBwk4y5rgzNQ1CgCgCgCgCgCgCgK1rTrnDYOiSpIxdSw3AOw445YVpKaiWGj2dZqouUGljx/4PWquuMN+0ixJIpQAnfA7SRwwT3UjNSMazZ9mlSc2nnwLHW5ACgCgCgCgCgCgCgCgCgCgCgCgCgCgCgEjtlvd++WPsiiA9bEsfdu1dbPjirPiyDqXmeDU2TWfSaRQ44RI0nu3B+et9dLdpfnwNdOszHzVEWAUBH6fvegtp5fmRM3rCnHvrpVHemo+LNZvEWzmUV6UqzoLZnZ9Fo23Ha4Mh+2xYfykVQayW9dL5FjQsQRJ6zaCjvbdoJOGeKsOasOTD+3aCRXKm11T3kbTgprDEFrHq1cWL7syHdzhZF4o3kew/wnjV9TfC1Zi/h1K+dcocyHNdjQnNA623dngQyncH/tv1k8gD6P2cVwt09dneXHx6nSFko8mN3UvX+G+IicdFPj0Cch+/cPb37p4+fOqnUaOVX4lxX85kyu5T4PmXGoZ2FhtX1q52ULfXMPaI/XzPhgdprjZPoj0WxtD/5E1/b+/wCwrq4npDovVP8AUbT/AJeL/trUtcjwWt/qbP7pfdkm7gDJIAHaayR0m+CMEF/E5wksbHuVwT7jWMo3lVOKzKLXwM7OBzIHnWTRJsFcHkQfKgaaPVDBiluUX0mVfMgUybKEnyR6jlVuKkHyOaGHFrme6GCj6/6nPfSxOksce4hXD545Oeyuc4bxcbN2jHSwlFxby+h62f6oPYvKzyxyb6qOpnhgk8c+dIQ3WY2ltCOqjFKLWM8y6M4HMgeZroVKTYK4PIg+VA00YJNIRK260sYb5pcA+zOaxlG6qsayovHobINZOYUBinuUT03VfpED8aZNowlLurJ9hmVxlWDDvUg/hQw4uPNHtmA58KGMHPWub/5+64n9M3bUWXM91oF/21foN3ZtIP8A023yRnD8z/8AI9d4d08vtVP2uePL7ItINblaFAFAFAFAFAc3a43vTX1zJnIMpA8l6g9y16PTx3aoryKyx5m2XvYdZ/rUx/gjHvZvxWoO0pd2PqyRpVzY1qqiWFAUza3e9Ho51zgyusY9u8f5VNTNBHeuT8OJw1DxARUcZYhRzYhR5k4FXjeOJA5nUNhbCKKOMckRUHqAH9K8zKW82y1SwsGetTJ4miV1KsoZTwIYZB8wedZTa4oFI07svtJstDm3f+Din3Dy+yRU2rX2R73H+eJwlp4vlwFVrRqtcWDhZgCrehInFW8O9W8D6s1aU6iFyzH5ESdcocyHhmZGV0JV1IZWHMEHIPqNdmk1hmnLkPXWDXLoNHQ3Cj424jXox2AsoYk+C93acCvL3rs5OPg8Ho9l6T2uxZ7q4v8Ab4ibs7aS5mVEy8sr9vaTxJJ9pJ86iLLZ7OycKa3J8EkYJ491mU81YqceBxWDeL3kn4j4sdLJaaKgnk5JbRcBzJ3FAUeJOBUrOI5PF20Sv1s649ZS+7ExrDrBPeOXmckZ6qA9RfAD+p41Gcm+Z63S6SrTx3a18erPdvqveFRIlrNjmCFIPmB6XsFZ3ZGJa7TJ7kpr5/xGPTOmprhIo7glmh3gGb0uO7wbPMjd5njx40cm+ZmjTV0ylKvgpY5cuvL5ly2KD4+5+rX8xrermyq2/wC7h6sn9rkk6W8bwyuib+7IEOM7w6pJHHGRjn8qtrcpEHYiqla4zim8ZWf5/MCqi0FcydZbad89vROc+vHGuO62eleqphwc4r4owRPLbydUyQyL5ow8xwPtpxRu1XdHjiS+aHRs31pa9hZZcdNFgMRw3geTY7DwIPlntrvXLKPJbV0K01icO7L6PwKvtsHxtr9B/wAVrS3mix2B3LPVfqfdiY+Muvop+L1mrqNv9yv1f6GntnH+ch+oH53rFvM67B9xL+79EVfROmp4YpILfKmZhkpnfIAI3VxxGc8SONaKTxhFjfpqrJq2z/b48vVkfd2TxnEsboTxxIhUn7wGa1O8LYzWYST9Hn7F32W6yyRXCWrsWhkyFBOdxsZGO4HBGO8jxrpXLjgp9saKE6ndFfiXPzRfNoesTWVtmP8ASyNuIT8ngSWx24A9pFdZywil2Zo1qbsS5Li/2E1ZaNur+RiivPJzZmYcM8ssxAHgM1Hw5HrLLqNLBKTUV0/iPt1o27sWDMk0B7HXIH3lOD5Zo04iF2n1SwmpeX+GMjWW3upNCqJw0k7FGIVOtjeBAIUcSBz4d9dZZ3OJ5/STohtBuvhFZ68OXn9BSyRlSVYFSOBBGCPAg8q4nqE1JZXEzRaLmcBlhlZTyZY2IPZwIGDWeJo764vDkl8UdCarRlbK1VgQRBGCCMEEIMgjsNSY8keG1jT1FjX5n9yUrYjBQBQBQBQHLExyzfSP416hciqfMbuxCdTb3CfKEwYjwZAB71aqnaSe/F+RL0r4NDKqtJQUAltsGsCzzpbxnKwZLkci54Y+yOHmx7qudBS4xc31+xC1E8vC6ENs10Qbm/i4dSI9K/2fRHrbHsNdtZZuVPz4HOmO9NDL2o61PZQpHCcTTZw3zFGMkeJJAHrqt0WnVsm5ckSr7HFYXNiaj0xcK/SLPMHzne6RifXk8fI8KuHVBrGFj0IW9LOcnRerl809rbzOMPJErsPEqCfVXnroKFjiujLKDzFNkjXM2KTtfmQaOYNjeaRAnfkNkkfZDVN0Cbu4eZw1DW4IvyGT3CrwgDI2mp0MGjrXtih63qVUHvDV5PVT35t+LbPcf/nat2M5eiLTsy1T+DR9PMPjpBwB+QvPH0jzPqHfWK4Y4sjbW1/bT7OHdX1f7LoJ/SH6WX6x/wAxrg+Z6mr3cfRfYYevUpGh9HKOTLFn1Q5Hv/CutndRRbPinr7n4OX/ANFf2Y2KTX8YkAIRWkAPIsMAezO95gVpWsyJ217ZV6V7vVpfD+cB7VJPGCh2y2KJcQyKAGkRg+O3dK4J8cNjPgK4Wrjk9TsK2UqpQfJNY+Of2PexX9Pc/Vr+Y0q5s12/7uHqy9a162W9kAJcu54rGoBPmc8FGe0+quspJFNo9BdqX+DgvFlKk2uvnhaqB4ynP5K5dq/At1sCPWz6f5K/rnrZHpBIj0BilQkbwYMCpHLOAeeDjHf31rKe8TtBoJ6SUlvZi/LHH6knsbfF5KOwwn3Mv962q5kfbq/6EX5/ozb21/pbX6D/AIrS3mjlsDuWeq/U+7FP0l19GP8AF6zV1G3+5X6v9DU2zfrkP1A/O9Yt5nXYPuJf3foje2LWalrmUgF13UU9wOScefD2VmpHDb9kkoQXJ5Zadp9or6OmZgMx7rqe0HeA4eYJHrrexfhK7ZFko6qKXXKfyE/qof8AO2v16fmFcI80ep1v9PZ/a/sNLazoeSe2R41LGFyzKOe6RgkDtxwPlmu1iyjzexdRCq5xm8byx8RWavawT2Tl4GA3hhlYZVgOWR4ZPEEVxUmuR6XVaSrUR3bFy5eKGHojajDL1LuHcB4Fl66etSMgferorU+ZRX7Esh+KmWfLk/n/AMDFt51kVXRgysMhlOQQe0GuxQyi4txksNHPmun6/d/XNUWfM9xoP6Wv0HBsz/Ztt5P/ANx671908ttb+rn8Psiz1uVwUAUAUAUAUBzfrjohrS8miIwN4unirElT/TzBr0ensVlakVtkd2TRg1d09NZTCWEgHGGVuKsO4j+o4is20xtjuyMQm4PKGNBthTd69q+9/DICPeAarns154SJPtS6ohNYdqdxOpSBBbqeBYHef1HAC+oZ7iK71aCEXmTz9jnPUSfBcCi28DSOqIpd3OABxJJqc2orL5HBLI/tn+qwsLfDYM0mGkI7O5B4Lk+sk1Q6rUdtPhyXIsKa9xeZUtt2jHPQXABKKDG3gScqfI8R7KlbNmuMPicdTHlIVVWpEGroba2ioqz2xBUAZgI3eHDgrEbo8MmqqzZzbzGXzJcdTw4o3Lza/AB8Vbys3ZvlVHtBY+6tY7Nn1kjZ6ldELbWbWWe/kDzEYXgiLwVR4d5PaT7hwqxpohUsRIs7HN5ZP7NNWemk+Fz9W2gO/vNwDMvH7qkZJ7xjvqNrdQq47i5v6I7aamVk1henmyP1r0o97dSTqjlPRjwp9FeXZzJyfM15uT3nk+jaKiOmpVbazzfHqyNzcf8Az/z1jid8U/8Ar9DUNYOo5dLaEa70LbqgzIkEUiDvIjGR5lSR54qRJZieUp1Ko2hOUuTlJP5/uKTRekJLeZJojuyIcjI9RBHcRkEVwTxxR6e6qF0HCfJjHi2uDc61qd/HyZBu+8ZA9Rrr2pQPYD3uE+HpxKHrHpua9l6eXh8hQB1VA47o7zxye3j5CucpNvJdaXTV6aHZw9X4vzLhsV/T3P1a/mNb1cyq2/7uHqyra8XDPf3RY8RIVHgF4Aewe+tJ94stnwUdLBLwz8xk7ONXbRrOKUxxyyODvs4DYOSN0A+jjurtCKwef2pq9QtRKG80lyS4fHzIDa1a2kQiWGONJy283RgDqYPpAcOJxjPca0sSRO2LZqLN5zbcemfHyNPY7+uv9Q35krFXM67d/p1/cvsze21/pbX6D/itZt5o47A7lnqv1PuxT9JdfRj/ABes1dRt/uV+r/Q1Ns365D9QPzvWLeZ12D7iX936IltifoXX00/A1tURdv8Aer9GWjaN+zbn6I/Otbz7pXbL/q4ev6MS+qv67a/Xx/nFR480et1n9PZ/a/sPXWbWGKxiEkuTlgoVfSPfgeAyakSkonjNJpLNTPch6kC2hdFaTHSR7m+eZibccH+Je/6S1riMiatTrtF+GWcefFfB/sxa676uLYzrGkvSBl3sHG8vHGGxw49hwO3hXGcd1noNn6yWqrcpRxj5P0GDsbuGa0kUnKpKQvhlQxHtJPrrrVyKPbsIq+LXNriLbXT9fu/rmrlPmX+g/pa/QZez3WO1i0fEkk8SMm8GV2AIy7EcDxOQRyrtCSUTz+09HfPVSlGDaeMYXki7206yIrocq6hlPeCMg+yuhTzg4ScZc1wMtDUKAKAKAKAgdbNVYL+MLLlXX0JF9Jc9nip7QfceNd6NROl5XyOdlamuIq9KbLr2Mno9yZewqwU+tWx7iatIa+qXPgRJaea5cSLGoekM4+Cv95P91dfa6fzfc17GzwJjReyq8kI6Uxwr25O+3sXh764z2hUu7lm8dPJ8+Ay9VdTLawGYwXlIwZX4t5DsUeA9earb9VO3ny8CTXVGHIsdRzqYbu1SVGjkUOjDDKwyCKzGTi8ow0msMV2sGyU5LWcgx+7lJ4eAcZyPMeurSraPSxfFfsRZ6b8pU59n+kVOPgxbxV0P/wBqlLWUv/d9zi6ZroZLXZzpBz+gCeLuoHuJPurEtbSuplUTfQt+g9lKR/GXbmUjj0UXAHwLHBb+Wod20W1itY8zvXpVn8TNvTGjb6+eO1EBs7EEBsMmSo7MKSB4KOGcE5xVTNzm+J6XSz0mjrdkZKdnRYeF9Pr8i/2dqkSLHGoVEAVQOwCt0sFNOcpycpPLZmrJoIu91Dv2kkYQcC7EddORYkfKqM4SPZV7U0qgk59F0f7Dk1et2itbeNxh0hjVh3EIARw8RUhcjymqmp3zlHk22vmVK/0JozSbu0coWbeIYxMAxIOMlGGG+kBx765uMZFnXqdboopSjmPTPL59PT6GC32UW6nMk8rKOJHVX2nGceWKdkjeW3bmsRik/iyo7Rb23MkVvaBeht1IynIsxG9x+VjdGW7ST3Vzm1yRa7LruUJW3Z3pPr4Ll9+RYtilof8AMy9hKxjzGWP5lrepc2QNv2L8EPV/p+jNnaDqE9xIbm1wXb9JGTjJAxvKTwzjGQazOvLyjnszasaodlbyXJ/uUm11Z0kjFY4bhCee626D5kMAa57si3nrdFJZlKL9Vn9CSvNm94sKyY6SZn6yKw6q4PFmYjebOOXvrPZvBHr2xp3Y48opcHjm/JLoTmzPVi6tbp5J4iimIqCWU8d5TjgT2A1tXFp8SHtbW0XUqNcsvPn4M29qWr1zdSQGCIuFVg2GUYyVxzI7jWbItvgctj6umiM1ZLGWvHzPuyzV65tHuDPEUDqgXLKc4LZ5E94pXFrmNsaum+MFXLOM+Pka20/Vq6urmN4Ii6iIKSGUcd5jjiR2EUsi2+B02RraKKZRslh58/BEjss0FcWi3AuIyhdlK5IOcA55E1muLXMj7Y1VV8oOt5wmT+u1jJPYzxRLvOygKuQM9YHt4chW0llELZ9satTCc3hIV+r2pV9HdW7vbkKkyMx3k4AMCTwburjGEkz0ep2lpZ0zjGfFprk/D0L7r3qZ8P3HSUpIikKG4ocnJ4c1PiO4cOFdJw3ik2dtH2XMXHKfzFhfaiX0Zwbcv/FGQw/HPurk4SPR17U0s138evAyaM1AvpmA6HolPNpSAB6vSPsoq5M1u2rpa1nez5L+YHLqzoNLK3WFDnHFmPNmPM+Hl3AV3jHCweT1eplqLXZL/hFC2h6izSTtcWy9IJMF0BAYEDGRngQQB45zXOcHnKLvZm1K4Vqq14xyfTBUbbUi/kO6LZ18XwoHrJ/Cue5ItJ7T0sVnfXw4j00LamK3hibG9HEiHHLKqAceGRUlcEeMvmrLZTXJtv6m5WTkFAFAFAFAFAFARF/rPaQuY5biJHXGVZgCMjIyPIg11jRZJZjF4NHZBPDZu6N0lFcJvwyLImcbyHIyOytJwlB4ksG0ZKSyjarUyfGOBmgKL/xYscZxP/0x/uqd/p93l8yP7TAu9vMHVXHJgGGfEZqE1h4JCMlYAUAUBpaZ0mlrC88mdxBk7oyeYHAeut663ZJRXU1lJRWWVnR+0uzmljiQTb0jhFygAyTgZ63KpMtDbGLk8cDmr4N4LnUM7BQGnpiCSSCVImCSMhVWPIEjGeFYeWuB1olCNkZTWUnxQjNJai30PA27OB8qLrg+odb2io7hJHsqtqaazlPHrw/x9TQbRN4w3TBdEfNMch92K14ndX6dcVKPzRMaF2fXk7DejMCdrS8CPJPSJ88DxrZVtkTUbW01S4Pefgv35Dm0DoiO0gSGLO6vaebE8Sx8SakJYWDyep1E77HZPmyE05tAtbSZoJRLvrjO6mRxAI457jUurR2WR3o4wQ5XRi8Mk9WdY4b6NpId/dVtw74wc4B7z2EVzuolU8SNoWKayiYribhQBQBQBQBQBQBQBQBQBQBQBQBQEVJrLZqSpurcEEggyrkEcCDx55rqqLXx3X8jTtIeKN+0uklQPG6uh5MhBB7OBHA8a5yi4vDNk0+KM1YMhQBQBQBQGvpG8WCKSVzhUUsfIDNbQi5SUV1MN4WWczaTvmnmkmf0pGLHwyeXkBgeqvSwgoRUV0Kttt5Ze9jWm+juHtmPVmG8v01HH2rn7oqBtCregprp9iRpp4lu+I5qpyaeJfRPkaIHKo9H1f0r1XUqOh1Foj9BD9Wv5RXl595lsuRt1qZCgCgKztK/Zlz9EfnWpOj99E5XdxiR1R/XrT/mI/zirq/3UvRkGvvr1OkpJAoySAO8nFecSyWYI4IyCCPCmAeqAKAxyTqvpMo8yBWUmxk9g55VgH2gFfrps8ubu8knjeAI4XAdnB4KAc4QjmO+rPT6yuutRaf8+JEtplKWVgsmzrVqWwgkjmaNi0m+OjJIxuqOOVHHIqPq743STj4dTrTW4JplsqIdgoDGJ1JxvLnuyM1nDGTJWAY5JlX0mUeZArKTYPYNYB9oAoDEbhM43lz3ZGazhjJlrACgCgPhNAfI5A3FSCPA5rLWAcyacH+ZuPr5PztXpa+5H0X2KuXefqx6bMf2ZbeTfnaqPWe+kT6e4izs4HMgeZqLg6n0HPKgPtAFAFALfbPpvo4I7VT1pTvP9BTwHrb8pqx2fVmTm+n3I2pnhbpS9nmqov3n3+CJEQD/ABsCEPqwWx4Cpur1HZJY55+hwpr32ytW8sltMrDqywyZwexlbiD4ZGDUlqM446M5JtP0OltE363EMcyejIoYescvMcq83ODhJxfQtIyUllGxL6J8jWiMnKo9H1f0r1XUqOh0bpRGOipQgJY2bBQuck9EcAY45z3V52vCvWfzfqWcu48eAiv/AEy9/c3f3JP7Veb9XivmiBifg/qY7i0uo13pEuEUfKdXUe08KypVt4TX0MfiXPP1NP4S/wA9/vH+9bbq8DGWO7WeNl0EVcEOttEGDcwRuAg+OapaWnqsrxf6k6fuuPgJfRN70E8UwG8Y3V8ZxndOce6rmcd+Lj4kKLw0zY01pK5u2M05dxnng7i+C/JUf+ca1rhCv8MeH3EpSlxZ40HpuezkEkDlSDxXPVbwZeRHv7qzZVCxYkhGTi8o6M0HpJbm3inUYEiBsdx7R6jkeqvO2QcJuL6FlGW8kxabRtoEgke2tH3Ah3ZJV9IntVT8kDkTzzyxjjZaTRxxvz+CI11zzuxKBaaEuroGSOGWYdr4LfzHmanytrr4NpEZQlLjjJm0Pp66sJPi3dCpw0T53T4Mh5erB8axZTXauK+P+TMZyg+A+9VtPJfWyTpwzwdfmsOa/wBQe0EVQ30uqbiywrmpxyKHavMw0lIAzAbicASPk1b6FJ0r4kO9vfLtsXcmzlySfjzzOfkJULaCxYvQ76bui/2lzsNJ3IDMBlOAY/ukqfo4rsI8PH7sjXN9o/50NKHWa5+CraRM4BZmYoSXfPycjiFA7Bz91buivf7SX+EY7SW7uogypVuIKsD4gg/iDXfOUc8Futto14loYA+Xzwmbi6rj0ePM55MeIGe3BER6Kp2b2PgdlfJRx9Sq3iyMd+USEt8qQE59bc6lRcVwj9Dk89Swak62S2UyZdjAzASITkAHhvKPkkc+HPGK4anTxti+HHodKrHB+R0BPMqKzsQqqCzE8gAMk+WKoEm3hFi3jiIrXLX6e7dlidorccAqnDMPnORx4/N5Dxq80+jhWsyWWV9lzly4IgRq3dGPpvg0xTG9v7h9vfjxrv29ed3eRz7OWM4JbVHXi4snUF2lgz1o2OcDvQn0SO7kffXK/SQtXLD8f3N67ZQfkPy0uVlRJEIZHUMpHaCMg+yqGUXF4ZYJ5WUcwzXL7zdd+Z+Ue/zr0yiscirbZO6za1y3KxQq7LBFGiboJG+QoDM3fxyAD2DvNcKdPGDcmuLZ0sscuHQY2yy7WHRLStncjeRm3Rk4HE4Hbwqu1sXLUbq64JNDxXn1KRrtrIdKzxRW0LYXIQYG85bGSQOCjgO3vJqbpqPZ4uU2cLbO0eIot2tWmH0Ro+1tYiOnZMF8Z3cYLsAe0s2Bnx7qi0VrUWynLl/MHayTqgormLO10bd3zMyJLcEekxO9jPix5+FWTnXVwbSIu7Kfmeobm9sZAqmeB+xTkZ+yeq3sNYcarVl4aGZwfVHQ2hem6CL4Ru9NuAvujAz3YyeXLz7uVefs3d57nLoWMc448zdrQ2PhOKA5x1z0z8MvJZs5XO7H9BeA9vFvtV6LT1dnWo/P1K2yW9Jsv+z3WbR9lZqjzgSuS8nUc8TwAyF7FCj21A1dF1tmUuHTkSKbIQjhspO0C4tpbxprVw6SAM3VZcNyPpAc8A+ZNTdKpxr3ZrkcLXFyzEvOxbTe9HJaMeMfxifRJ6w9TEH7dQdo1YasXXgzvpp8N0ZUvonyNVqJRyqPR9X9K9V1KjodRaI/QQ/Vr+UV5efeZbLkZru5SJGkkYKijLMeQA7axGLk8INpLLEHr7rg9/LhcrboeovLP8beJ7B2DzNX2l0ypjx5sr7bd9+RcdmGo27u3dyvW5wxt8nudh87uHZz58oet1ef+nD4s70Vf7pFq2lfsy6+iPzrUXR++idbu4xFaBtFmureJvReZFbyLAH3VeWycYOS6JkCKzJI6WS3QJuBVCAbu7gYxyxjljwrzeXnJZ4Ob9arJYLy4iQYRJWCjuHMDyGceqvR0Scq4yfgVs1iTSGzqPemHQXSjnHHO4+y8hFVWphvard8cfZEuqWKc+ok0wSN4nBPWI4nnxPHmauX5EEcVltQsIo1jjhnVEAVQFXgB9qqiWguk8tomrUQSwkUjaHrBbX0kcsCOrhSshcAbw4bvInJHWHljuqbpKZ1Jxk+HQ4XTjN5RYth94ekuYfklVkHmCVPtBX2VH2lHhGXwOmlfFogdrX7Sk+gn5a76D3K+JpqO+XjYp+pS/Xn8iVB2j7xeh303dF7tN/al15p/wBpKsdH7iPx+7I13vH/ADohgbF7BFtHmwOkeQqW7cKAAvlnJ9dV+0Zt2KPRIkaaK3cmltvsU6O3mCgSdIYye8FS2D34K8PM1vs2TzKPTmY1SWEyobMNHpPpCISAMqK0mDyJUcM+ROfUKma2bjS8ehxoinNZHdrDo9J7aaOQAqyHn2HHAjuIPGqSqbhNSROnFSi0zmMnq+qvTdSq6D02nXrR6KwDgyGND5HrH2hSPXVHoop3+mSwveKxQ6t3MMVzFJcKzRI28VUAkkA7owSBjewT5VbXRlKDUObIcGlJNjX/AOLVn+7n+6v+6qr/AE63xRL9pgKvWq8gmupZbdWSNyG3WAGCR1uAJGCcn1mrSiMowUZ80RLGnLKG/shuzJo9VJz0cjIPLO8B6t7FVOvji7PiTNO8wEbN6TeZ/GrtciCNnZpqNA0CXVygkaTrIjjKqvYd3kxPPjyGMdtVWs1c1Nwg8YJdNKxvSGNFYxqhjWNFQ5BRVAU558Bw41XOUm8t8SThYwY7DRcEAxDDHH39GgXPngcazKyU+82zCilyQudtui3YQXCglEBR8fJyQVJ8CcjPfjvqx2dYlmHVkbUxfCRSNU9cJ9HlhFutGxy0bjhnlkEcVOOHaPCpt+mhdz5+JwrtlDkMnQ+0ayuyiXMYicMCvSgMgYciHx1TntIHnVbZora8uDz6cyVG+EuEhgA1AJAUBUNqGm/g1i4U4km+KXwBHWPqXI8yKl6KrtLePJcTjfPdh6iT0JoeW7lEMC7z4LYJAAA5kk8uY9tXVlka470uRBjFyeEWH/hnpH90n/UX+9R/bqfH6HT2eZiu9nd/GjyNEu6iljh1JwBk4AOScdlbR1tMmkmHRNLOCK1U0wbS7hn+SrYfxQ8G9xz5gV1vr7Stx/mTSuW7JM6QZgVJByCMgjyrznUszlYej6v6V6nqVHQ6g0Y4W3iZiABEpJJwAAoySewV5iazN+pbLkJfaNrqb1+hhJFsh8ukI+Uf4R2D192LnSaXslvS732IN1u+8Lkb+zPVKOQrdXRQIDmKNiOsR8th80HkO08eWM89ZqWluQ59WbU1J/ikN74dH+8T7w/vVTuvwJmUQG0hgdGXJHEFF4j6a130nv4nO7uMSWqP69af8xH+cVdX+6l6Mg199ep0pXnCzOcte/2jd/Wn8BXotL7mPoVtvfY1NQLPp9CCL94kyfeeQf1qr1UtzU73hj7IlUreqx6iReMoxV1wynDKeHEHBHhx4VdZyuBB9Rw6C1H0VdxLLDvsCOI6Vsqe1WGcgiqi3V6iuW7L7E2NNUllfc19O6raFsyonZ1ZiAFErEjPyiBxCjvNbVajVWd37Gs66Y8/uWzVfVO0tCZbbePSIBvFywK8wR2euol2oss/DPod664x4xFRta/aUn0E/LVroPcr4kTUd8vGxT9Sl+vP5EqDtH3i9Dvpu6L3ab+1LrzT/tJVjo/cR+P3ZGu94/50Qy9jv7PH1r/0qs2h774IlabuGhtv/Vbf6/8A/m9dNm9+Xp+qNdV3V6lS2P8A7RH1L/8A1qXr/c/FHHT+8+A7b79G/wBA/gapI80TnyOWfk+r+lep6lT0HxtG0eZtFHdGTGElx4L6XsUsfVVFpJqN/HrlFhcs1iY0GYOnj+EgmAth90kEAgjORx4HB8gauLN7ce5z6EKOMre5Dittm2jJFDpvupGQyzEg+RBqoeuvTw/sTFp63xX3IiXVrQi3C2xkbpW7pWIB7FLcgx7B/cZ6q/VuG/jh6GnZ0727+pfdXtAw2UZigDBSxc7zFjkgDmfACoNt0rXvSJEIKCwjmuf0m8z+NejXIrWdK6sLiztgP3KfkFebu95L1ZZw7qJOuZsFAQususdtZhBcnhKSuN3e4Y4kj5o4A8+YrtTROzO50NJ2RjzK5dbP9G3q9JbNub3JrdwV+7xUeQxUmOsvqeJ8fU5OiuXGP0FVrZoE2Ny0BdZMAMGHDgc4BHY3Dl5Htq0ou7WG9jBEshuSwOPZTdvJo2LfJO4zICfmqxCj1Dh5CqfXRSueCbp3mCLfUQ7Ci2n6Nvby7AjtpWhiXdQgcCTgsw4+Q+zVtorKq6+MllkO+M5S4InNkurMlqk0s8ZSVyEVW5hRxz62P8orjrr42NRi8pHTT1uKbYwaryQfCKAQmsGol3HcyrDbyPFvEoygEbp4gc+zOPVV9Vq63BOUuPUr50yUnhcBq6gtcfAVjuYnjkizGN/5SgdU+w7vqqq1W52uYPKfEl0725iSEuNS7/dx8Em5dw/vVz7VTnvIg9jPGMDq1kspH0VJEiM0hgChBzzgcKpqZJXqT5ZJ1ibraXgJj/Bl/wD6Sb2D+9XPtVP5kQuyn4Hk6lX3+kl9g/vT2qr8yMdjP8of4Jvv9HL90f3p7VV+ZDsZflG7pnRsraFECxsZfg0S7g55ATI8xg+yqmucVqd5vhl8SbKL7LHkLbVnVO9jvLZ3tpVVZkZiQMABgSTx7qsbtRU65JSXJkWFc1JcB9VRFgIvXHVW8lvrmSO2lZGkJVgBgjA486vNPqKo1RTkiBZXNzbSGds4sZINHwxyoUcF8q3MZkYj3EGqzWTjO5uLyuH2JVMXGCTILX/Z58Kc3FsVWY+mjcFfxB+S3uPhzrvpdb2a3J8vsc7aN55jzFhcat3sLYa2uFPeiMw+8mQfbVmr6pLvL+epFcJrozb0TqPfXLDEDoDzeYFAPHrdY+oGtbNVVBc/lxMxqnLoO7VLQIsbZYA7SEEks3LJ5hR8lfD18zVJfd2s97GCfXDcjgWm0rVu7nv3kht5HQogDKOHBePbVlo764VJSlhkW6uTnlIt2yfRk1vayJPG0bGYsA3PG6oz7jUTXWRnYnF54HaiLjHiUnaBqxeTaQuJIreR0YrhlAwcRoD294IqbpdRVGmKlLj/AJZwtrm5tpF92XaOlt7HcmjaN+kY7rc8HGDUDWzjO3MXngSKIuMMM1Nrmiprm3hWCNpGWbeIXsG4wz7SK30FkYTbk8cDXURcksFZ2YauXUF8JJoJI06JxvMOGTu4HPwqTrb651Yi88TnRXJTy0Nq7UmNwOZUgeyqmPNEt8jnb/Bd/u4+CTcu4f3r0PtVOe8it7GeMYOibZPi1BHyQCD5cRXnm+JZLkKXXHZhIrtJZAPGTnosgMvgueDL4ZyPGrbT6+LWLOfiQ7NO08xKS2grxCV+DXI7wInwfYMGpva1PjvL5o47slwwyd1e2cXdww6RDbxdrSelj+FOefpYHnXC3W1wXB5f86m8KJS58EPOythFGkYLEIoUFyWY4GMkniT41RylvNsnpYWDnqbU2/Jb/KS8z2D+9egWpp/MiudU/AfmgYmS2gVgQyxICD2EKARVDa05trxLCPJG/WhsFALvaLqJNeSdPDKGYKF6KQ4AA+YezJ44Ptqw0mrjVHdkviRrqXJ5TFpLq1fwN+rXCnvjVj/NHke+rJX0zXeXx/yRXXOPR/z0NvRGot9cuPiXjBPWknBXHjg9Zj5CtbNXVBc8+SNo0zl0HpoDRKWlvHBHxVBjJ5kk5Zj4kkmqO2x2Tcn1J8IqKwiQrmbBQBQBQBQBQBQBQBQBQBQBQBQBQBQBQBQBQBQBQBQETd6yWsTsjyhWXgRg8O3uoDbv9JxQoJJHCoSADxIORkcvAUBi0bpqC4JWKQOQMkAHgPWKANJaagtyFlkCFhkAg8fYKA1P8XWf79fY39qAkrC+jmTfibeXOMjPZ50BpXesltE7I8oVl4EEHh291AYv8W2f79fY39qAlZ7pEQyMcIBvE+HfQGjZaw20zhI5QzEE4APZxPMUBgOttn+/X2N/agM97rBbQtuyShWwGwQeR5HgKA37a4WRFdDlWGQe8UBF3OtNpG260y57d0FveARQEjZX0cy70Tq696n8e40B40jpGKBQ0rhFJwCc8+eOHlQGgutlmf8A319YI/pQEvDMrqGUhlPEEHINAR99rBbwuUklCsBnBB7eXIUBjl1mtVClpgA43l4NxGSM8u8GgN+wvY5kDxMGU5AIz2HB5+NAbFAFAFAFAFAFAFAFAFAFAFAFAFAFAFAFAFAFAFAFAFAVLXKwSSa0QqB0jsrEDBPVHHPhWQfNW5+pLZzgGSAHd3hnK44EZ7s+wisA3dRIlFlCwA3iGyccT125ntoDFtCjBs3bA3gVAOOI6w7aAxaO07YFYk6m+Qq46I8zgc93vrIJnQGihaxdGG3usWzjHM55VgGjDoUrNeSyBGWUKU7SN1SDnI4dnKgILQWifhGiyiKnSMxwzDufPPBPKsgvCRdQKwB6oBHMcqwCsaGhWDSNxFugCRRKnAcOxgO7mfZQFcnQdIb0KOjF10e7gY3AMZx/5xrJgsum4lmvrWHdUhQZX4DiBwUHwyOXjWDJ617umjgSKLqmVxHw4YHd4Z4DyzQEro3QMEMYRY1PDizKCW7yc/hQFdvrYWN/A0PVjuDuOg5ZyBkDs9IEd2D31kFp0tErQybwBwjEZGfknjWAUXV3TdnHarHMm/J1sjo85yTgZ8sVkFj1DspIrbEgK7zllVuYBx7OOTWAae0GNQLdsDJnXJxxIxy8R4UBgtYV0lNvbqrawHAUAAuefHtC8c48e8nGQXOKJVGFAUdwGB7qwD3QBQBQBQBQBQBQBQBQBQBQBQBQBQBQBQBQBQBQBQBQFL1p01ALq2BfjDITJwPVyBjs4+qsgya2R9WK/t+JVet2b0bDme3hn3+FASWo36jD5N+dqwDR2i38a2xhLYkfdZVweIDDPHlWUDJZa12KxoDIoIUA9RuYA/hrAN/VPSj3NuJH3c7zDqjAwDwoDb01pCOCJmlbdU9UHBPEg4HCgK9s4v4zbiEN8Yu8xXB4AtwOeXbWWC31gFN1+LQtBdJ6S70Z+0px7OtWQba6F/8AxfQ463Rb/wBr0/x4VgGnqAWmaW4fid1IV+yoz7eqfWayCV1z0S1xB8X+kjbfXxxzHn/UCsA1rHXS3KfHkxSjg6Mrc+3GB7jxoDRgZtI3ccyqy20HFWYY3jnPD1geQHjWQWLWHSEcMDmRt0MCg4E5JU4HAVgFR0DDHd6ONsrZmTecDjwO8SvHlx5eusgsWqmsCXMaoT8eq/GKQew7uc8uPDh41gEPtA0lFvQR73XSVXYYPBcc84wfVWQauktKRWlylzbuCk670keCMjJG+MjGcg+Oc9hoC76N0hHcIJIm3lJxnBHLnzrANqgCgCgCgCgCgCgCgCgCgCgCgCgCgCgCgCgCgCgCgCgPDQqeaj2UB9KDGMDHLFACIAMAADuFADxg8wD5igPPQL81fYKA9qoHIAeVAfGUHmAfOgPiRgcgB5CgPdAeZIwwwwBHcRmgPVAeY4wowoAHgMUB6oDFJboxyyqT4gGgMgFAfGQHmAfOgBIwOQA8hQAsYHEAA+VAfGiU8wD5igAwr80eygPSqByAHlQH/9k="/>
            <p:cNvSpPr>
              <a:spLocks noChangeAspect="1" noChangeArrowheads="1"/>
            </p:cNvSpPr>
            <p:nvPr/>
          </p:nvSpPr>
          <p:spPr bwMode="auto">
            <a:xfrm>
              <a:off x="2281742" y="-770392"/>
              <a:ext cx="290238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AutoShape 12" descr="data:image/jpeg;base64,/9j/4AAQSkZJRgABAQAAAQABAAD/2wCEAAkGBxQSEhQUExQVFhUXFyAYGRgVGB8dHxwiIRweHB4cHx4eHyggGhwlHBwbITEhJSktLi4uHB80ODMsNygtLisBCgoKDg0OGxAQGywkICQvLCwsLCwsLCwsLCw0LywsLDQsLCwsLCwsLCwsLCwsLCwsLCwsLCwsLCwsLCwsLCwsLP/AABEIAJYBUAMBEQACEQEDEQH/xAAcAAACAgMBAQAAAAAAAAAAAAAABwUGAwQIAgH/xABLEAACAQMABgYECggEBQQDAAABAgMABBEFBgcSITETIkFRYXEygZGhFCNCUnJzgpKxsjM0NVNiosHRFiRU0hd0k7PwFUNjwiWjw//EABsBAQACAwEBAAAAAAAAAAAAAAAEBQECAwYH/8QAOhEAAgIBAQUFBgUDAwUBAAAAAAECAxEEBRIhMUETMlFhcRQzgZGhsSJSwdHwNHLhFULxIyREYrIG/9oADAMBAAIRAxEAPwB40BD3+tVnDI0ctxEjrzVm4jIyPcRXaOntksxi8Gjsgnhs1/8AG+j/APVw/erb2W78rMdtX4oP8b6P/wBXD96nst35WO2r8USmi9KQ3Kl4JFkUHdJU5GeePeK5TrlB4ksG0ZKXFHrSOkIrdDJM6xoCAWY4HHgKxCEpvEVlmXJJZZE/430f/q4fvV29lu/KzTtq/FB/jfR/+rh+9T2W78rHbV+KM1lrZZzOscdzE7scKqnJPbWstPbFZcXgyrIN4TJquJuQmmNbbO1JE1wgYc0XLMPNVBI9ddq9PbZ3Uc5WwjzZCHalo/58v/Sau/sF3gvmae0Q/iJPRevNhcEKlwoY8AsgKE+A3wAT5VynpLocXH5cTaN0JcmWOo51CgCgCgCgCgCgCgCgCgCgCgCgCgCgCgCgCgCgCgCgCgCgCgCgCgCgCgCgCgOZ9Z78T3lxJnO9K2PIHdHuAr0tMN2uK8irnJOTZG10NT4WHeKYGUP/AGW2fRaNg75N6Q/aY4/lxVDrZb1z8uBYULEEQW2++3beCLOC8pY+IRSPxda77Nhmbl4I56qWIpCdBq3IZ9JoC6bIbUPpAOcYijZye7PUH5jULXyxVjxZ306zPJv6+bRHnZobRikI4GReDSeR5qnlxPlwrTS6JRW9Zz8PA2tvcuEeRQba3eRt2NGdj2IpY+wcanuSSy3gjpZ5EjLqxeKN42s+Pq2P4DNclfU3jeXzNnXNdCKZcZBGDyINdjQYuyrW6RJktJWLxScIyxyUbBIGfmnGMdhx41Xa7TRcXZHmufmSaLWnusclU5NCgCgCgCgCgCgCgCgCgCgCgCgCgCgCgCgCgCgCgCgCgCgCgCgCgCgCgCgKptMuBFo6cgAFwIxw+cwB/lzUrRx3rl8zje8QYgCavyvOlNWNHCG0t4yoysSg8O3Az7815u6e9ZJ+ZZwjiKRKgVyNz4yA8wD50Aitrl0H0gyjGIo0Th3nLn849lXmgjinPiyBqHmZt7GbEPeySEZEcR9rEAe4NWu0J4rS8WZ0yzLJc9rOlfg9luJ1Wnbo8j5uMv7QN37VQ9DXv25fTid9RLEceIkreEu6ovpOwUeZOB7zV03hZZBxngdIatavw2UKxxKM46746zntJP8ATsrzl10rZb0iyhBQWES1cjc511/ldtI3W+MESYA/hAAX2rg+uvQ6VJUxwVtre+8mxs10Y8+kISoO7E3Sue4Dl6y2Bjz7q11lihU89eBmmOZo6CqgLEKAKAKAKAKAKAKAKAKAKAKAKAKAKAKAKAKAKAKAKAKAKAKAKAKAKAKAKAWe3C9xDbQ59KQyHyRd38X91WWzY/ilL4fz5EXVPgkLDQFn01zBF8+VVPlkZ92as7ZbsHLyIsFmSR03Xmi0CgCgOaNZrzpru4k+dK2PIHA9wFekpju1xXkVk3mTYzdiNni3uJcenKEHki5/FzVbtKWZxj5EnSrg2a+3KM7tq3yd5x6yFI9wNbbNfGS9BquSFVDKVZWU4ZSGB7iDkH21aNZWGRB66p7Qra6VVkZYZ+RVzhWP8DHgc93OqO/RzreVxRPrujLnwZcqhnYhtN6q2l2wa4hV2HDeBZWx3EqQSPA12r1FlfCLNJ1xlzRuaJ0RDapuQRrGvMhRz8SebHxNaTslY8yeTMYqKwjbdwASSAAMknsrQ3SbeEVg7Q9H/v8A/wDW/wDtrTtIlj/pOr/J9V+5Y7S5WWNJEOUdQ6nlkEZBweI4GtyvnBwk4y5rgzNQ1CgCgCgCgCgCgCgK1rTrnDYOiSpIxdSw3AOw445YVpKaiWGj2dZqouUGljx/4PWquuMN+0ixJIpQAnfA7SRwwT3UjNSMazZ9mlSc2nnwLHW5ACgCgCgCgCgCgCgCgCgCgCgCgCgCgCgEjtlvd++WPsiiA9bEsfdu1dbPjirPiyDqXmeDU2TWfSaRQ44RI0nu3B+et9dLdpfnwNdOszHzVEWAUBH6fvegtp5fmRM3rCnHvrpVHemo+LNZvEWzmUV6UqzoLZnZ9Fo23Ha4Mh+2xYfykVQayW9dL5FjQsQRJ6zaCjvbdoJOGeKsOasOTD+3aCRXKm11T3kbTgprDEFrHq1cWL7syHdzhZF4o3kew/wnjV9TfC1Zi/h1K+dcocyHNdjQnNA623dngQyncH/tv1k8gD6P2cVwt09dneXHx6nSFko8mN3UvX+G+IicdFPj0Cch+/cPb37p4+fOqnUaOVX4lxX85kyu5T4PmXGoZ2FhtX1q52ULfXMPaI/XzPhgdprjZPoj0WxtD/5E1/b+/wCwrq4npDovVP8AUbT/AJeL/trUtcjwWt/qbP7pfdkm7gDJIAHaayR0m+CMEF/E5wksbHuVwT7jWMo3lVOKzKLXwM7OBzIHnWTRJsFcHkQfKgaaPVDBiluUX0mVfMgUybKEnyR6jlVuKkHyOaGHFrme6GCj6/6nPfSxOksce4hXD545Oeyuc4bxcbN2jHSwlFxby+h62f6oPYvKzyxyb6qOpnhgk8c+dIQ3WY2ltCOqjFKLWM8y6M4HMgeZroVKTYK4PIg+VA00YJNIRK260sYb5pcA+zOaxlG6qsayovHobINZOYUBinuUT03VfpED8aZNowlLurJ9hmVxlWDDvUg/hQw4uPNHtmA58KGMHPWub/5+64n9M3bUWXM91oF/21foN3ZtIP8A023yRnD8z/8AI9d4d08vtVP2uePL7ItINblaFAFAFAFAFAc3a43vTX1zJnIMpA8l6g9y16PTx3aoryKyx5m2XvYdZ/rUx/gjHvZvxWoO0pd2PqyRpVzY1qqiWFAUza3e9Ho51zgyusY9u8f5VNTNBHeuT8OJw1DxARUcZYhRzYhR5k4FXjeOJA5nUNhbCKKOMckRUHqAH9K8zKW82y1SwsGetTJ4miV1KsoZTwIYZB8wedZTa4oFI07svtJstDm3f+Din3Dy+yRU2rX2R73H+eJwlp4vlwFVrRqtcWDhZgCrehInFW8O9W8D6s1aU6iFyzH5ESdcocyHhmZGV0JV1IZWHMEHIPqNdmk1hmnLkPXWDXLoNHQ3Cj424jXox2AsoYk+C93acCvL3rs5OPg8Ho9l6T2uxZ7q4v8Ab4ibs7aS5mVEy8sr9vaTxJJ9pJ86iLLZ7OycKa3J8EkYJ491mU81YqceBxWDeL3kn4j4sdLJaaKgnk5JbRcBzJ3FAUeJOBUrOI5PF20Sv1s649ZS+7ExrDrBPeOXmckZ6qA9RfAD+p41Gcm+Z63S6SrTx3a18erPdvqveFRIlrNjmCFIPmB6XsFZ3ZGJa7TJ7kpr5/xGPTOmprhIo7glmh3gGb0uO7wbPMjd5njx40cm+ZmjTV0ylKvgpY5cuvL5ly2KD4+5+rX8xrermyq2/wC7h6sn9rkk6W8bwyuib+7IEOM7w6pJHHGRjn8qtrcpEHYiqla4zim8ZWf5/MCqi0FcydZbad89vROc+vHGuO62eleqphwc4r4owRPLbydUyQyL5ow8xwPtpxRu1XdHjiS+aHRs31pa9hZZcdNFgMRw3geTY7DwIPlntrvXLKPJbV0K01icO7L6PwKvtsHxtr9B/wAVrS3mix2B3LPVfqfdiY+Muvop+L1mrqNv9yv1f6GntnH+ch+oH53rFvM67B9xL+79EVfROmp4YpILfKmZhkpnfIAI3VxxGc8SONaKTxhFjfpqrJq2z/b48vVkfd2TxnEsboTxxIhUn7wGa1O8LYzWYST9Hn7F32W6yyRXCWrsWhkyFBOdxsZGO4HBGO8jxrpXLjgp9saKE6ndFfiXPzRfNoesTWVtmP8ASyNuIT8ngSWx24A9pFdZywil2Zo1qbsS5Li/2E1ZaNur+RiivPJzZmYcM8ssxAHgM1Hw5HrLLqNLBKTUV0/iPt1o27sWDMk0B7HXIH3lOD5Zo04iF2n1SwmpeX+GMjWW3upNCqJw0k7FGIVOtjeBAIUcSBz4d9dZZ3OJ5/STohtBuvhFZ68OXn9BSyRlSVYFSOBBGCPAg8q4nqE1JZXEzRaLmcBlhlZTyZY2IPZwIGDWeJo764vDkl8UdCarRlbK1VgQRBGCCMEEIMgjsNSY8keG1jT1FjX5n9yUrYjBQBQBQBQHLExyzfSP416hciqfMbuxCdTb3CfKEwYjwZAB71aqnaSe/F+RL0r4NDKqtJQUAltsGsCzzpbxnKwZLkci54Y+yOHmx7qudBS4xc31+xC1E8vC6ENs10Qbm/i4dSI9K/2fRHrbHsNdtZZuVPz4HOmO9NDL2o61PZQpHCcTTZw3zFGMkeJJAHrqt0WnVsm5ckSr7HFYXNiaj0xcK/SLPMHzne6RifXk8fI8KuHVBrGFj0IW9LOcnRerl809rbzOMPJErsPEqCfVXnroKFjiujLKDzFNkjXM2KTtfmQaOYNjeaRAnfkNkkfZDVN0Cbu4eZw1DW4IvyGT3CrwgDI2mp0MGjrXtih63qVUHvDV5PVT35t+LbPcf/nat2M5eiLTsy1T+DR9PMPjpBwB+QvPH0jzPqHfWK4Y4sjbW1/bT7OHdX1f7LoJ/SH6WX6x/wAxrg+Z6mr3cfRfYYevUpGh9HKOTLFn1Q5Hv/CutndRRbPinr7n4OX/ANFf2Y2KTX8YkAIRWkAPIsMAezO95gVpWsyJ217ZV6V7vVpfD+cB7VJPGCh2y2KJcQyKAGkRg+O3dK4J8cNjPgK4Wrjk9TsK2UqpQfJNY+Of2PexX9Pc/Vr+Y0q5s12/7uHqy9a162W9kAJcu54rGoBPmc8FGe0+quspJFNo9BdqX+DgvFlKk2uvnhaqB4ynP5K5dq/At1sCPWz6f5K/rnrZHpBIj0BilQkbwYMCpHLOAeeDjHf31rKe8TtBoJ6SUlvZi/LHH6knsbfF5KOwwn3Mv962q5kfbq/6EX5/ozb21/pbX6D/AIrS3mjlsDuWeq/U+7FP0l19GP8AF6zV1G3+5X6v9DU2zfrkP1A/O9Yt5nXYPuJf3foje2LWalrmUgF13UU9wOScefD2VmpHDb9kkoQXJ5Zadp9or6OmZgMx7rqe0HeA4eYJHrrexfhK7ZFko6qKXXKfyE/qof8AO2v16fmFcI80ep1v9PZ/a/sNLazoeSe2R41LGFyzKOe6RgkDtxwPlmu1iyjzexdRCq5xm8byx8RWavawT2Tl4GA3hhlYZVgOWR4ZPEEVxUmuR6XVaSrUR3bFy5eKGHojajDL1LuHcB4Fl66etSMgferorU+ZRX7Esh+KmWfLk/n/AMDFt51kVXRgysMhlOQQe0GuxQyi4txksNHPmun6/d/XNUWfM9xoP6Wv0HBsz/Ztt5P/ANx671908ttb+rn8Psiz1uVwUAUAUAUAUBzfrjohrS8miIwN4unirElT/TzBr0ensVlakVtkd2TRg1d09NZTCWEgHGGVuKsO4j+o4is20xtjuyMQm4PKGNBthTd69q+9/DICPeAarns154SJPtS6ohNYdqdxOpSBBbqeBYHef1HAC+oZ7iK71aCEXmTz9jnPUSfBcCi28DSOqIpd3OABxJJqc2orL5HBLI/tn+qwsLfDYM0mGkI7O5B4Lk+sk1Q6rUdtPhyXIsKa9xeZUtt2jHPQXABKKDG3gScqfI8R7KlbNmuMPicdTHlIVVWpEGroba2ioqz2xBUAZgI3eHDgrEbo8MmqqzZzbzGXzJcdTw4o3Lza/AB8Vbys3ZvlVHtBY+6tY7Nn1kjZ6ldELbWbWWe/kDzEYXgiLwVR4d5PaT7hwqxpohUsRIs7HN5ZP7NNWemk+Fz9W2gO/vNwDMvH7qkZJ7xjvqNrdQq47i5v6I7aamVk1henmyP1r0o97dSTqjlPRjwp9FeXZzJyfM15uT3nk+jaKiOmpVbazzfHqyNzcf8Az/z1jid8U/8Ar9DUNYOo5dLaEa70LbqgzIkEUiDvIjGR5lSR54qRJZieUp1Ko2hOUuTlJP5/uKTRekJLeZJojuyIcjI9RBHcRkEVwTxxR6e6qF0HCfJjHi2uDc61qd/HyZBu+8ZA9Rrr2pQPYD3uE+HpxKHrHpua9l6eXh8hQB1VA47o7zxye3j5CucpNvJdaXTV6aHZw9X4vzLhsV/T3P1a/mNb1cyq2/7uHqyra8XDPf3RY8RIVHgF4Aewe+tJ94stnwUdLBLwz8xk7ONXbRrOKUxxyyODvs4DYOSN0A+jjurtCKwef2pq9QtRKG80lyS4fHzIDa1a2kQiWGONJy283RgDqYPpAcOJxjPca0sSRO2LZqLN5zbcemfHyNPY7+uv9Q35krFXM67d/p1/cvsze21/pbX6D/itZt5o47A7lnqv1PuxT9JdfRj/ABes1dRt/uV+r/Q1Ns365D9QPzvWLeZ12D7iX936IltifoXX00/A1tURdv8Aer9GWjaN+zbn6I/Otbz7pXbL/q4ev6MS+qv67a/Xx/nFR480et1n9PZ/a/sPXWbWGKxiEkuTlgoVfSPfgeAyakSkonjNJpLNTPch6kC2hdFaTHSR7m+eZibccH+Je/6S1riMiatTrtF+GWcefFfB/sxa676uLYzrGkvSBl3sHG8vHGGxw49hwO3hXGcd1noNn6yWqrcpRxj5P0GDsbuGa0kUnKpKQvhlQxHtJPrrrVyKPbsIq+LXNriLbXT9fu/rmrlPmX+g/pa/QZez3WO1i0fEkk8SMm8GV2AIy7EcDxOQRyrtCSUTz+09HfPVSlGDaeMYXki7206yIrocq6hlPeCMg+yuhTzg4ScZc1wMtDUKAKAKAKAgdbNVYL+MLLlXX0JF9Jc9nip7QfceNd6NROl5XyOdlamuIq9KbLr2Mno9yZewqwU+tWx7iatIa+qXPgRJaea5cSLGoekM4+Cv95P91dfa6fzfc17GzwJjReyq8kI6Uxwr25O+3sXh764z2hUu7lm8dPJ8+Ay9VdTLawGYwXlIwZX4t5DsUeA9earb9VO3ny8CTXVGHIsdRzqYbu1SVGjkUOjDDKwyCKzGTi8ow0msMV2sGyU5LWcgx+7lJ4eAcZyPMeurSraPSxfFfsRZ6b8pU59n+kVOPgxbxV0P/wBqlLWUv/d9zi6ZroZLXZzpBz+gCeLuoHuJPurEtbSuplUTfQt+g9lKR/GXbmUjj0UXAHwLHBb+Wod20W1itY8zvXpVn8TNvTGjb6+eO1EBs7EEBsMmSo7MKSB4KOGcE5xVTNzm+J6XSz0mjrdkZKdnRYeF9Pr8i/2dqkSLHGoVEAVQOwCt0sFNOcpycpPLZmrJoIu91Dv2kkYQcC7EddORYkfKqM4SPZV7U0qgk59F0f7Dk1et2itbeNxh0hjVh3EIARw8RUhcjymqmp3zlHk22vmVK/0JozSbu0coWbeIYxMAxIOMlGGG+kBx765uMZFnXqdboopSjmPTPL59PT6GC32UW6nMk8rKOJHVX2nGceWKdkjeW3bmsRik/iyo7Rb23MkVvaBeht1IynIsxG9x+VjdGW7ST3Vzm1yRa7LruUJW3Z3pPr4Ll9+RYtilof8AMy9hKxjzGWP5lrepc2QNv2L8EPV/p+jNnaDqE9xIbm1wXb9JGTjJAxvKTwzjGQazOvLyjnszasaodlbyXJ/uUm11Z0kjFY4bhCee626D5kMAa57si3nrdFJZlKL9Vn9CSvNm94sKyY6SZn6yKw6q4PFmYjebOOXvrPZvBHr2xp3Y48opcHjm/JLoTmzPVi6tbp5J4iimIqCWU8d5TjgT2A1tXFp8SHtbW0XUqNcsvPn4M29qWr1zdSQGCIuFVg2GUYyVxzI7jWbItvgctj6umiM1ZLGWvHzPuyzV65tHuDPEUDqgXLKc4LZ5E94pXFrmNsaum+MFXLOM+Pka20/Vq6urmN4Ii6iIKSGUcd5jjiR2EUsi2+B02RraKKZRslh58/BEjss0FcWi3AuIyhdlK5IOcA55E1muLXMj7Y1VV8oOt5wmT+u1jJPYzxRLvOygKuQM9YHt4chW0llELZ9satTCc3hIV+r2pV9HdW7vbkKkyMx3k4AMCTwburjGEkz0ep2lpZ0zjGfFprk/D0L7r3qZ8P3HSUpIikKG4ocnJ4c1PiO4cOFdJw3ik2dtH2XMXHKfzFhfaiX0Zwbcv/FGQw/HPurk4SPR17U0s138evAyaM1AvpmA6HolPNpSAB6vSPsoq5M1u2rpa1nez5L+YHLqzoNLK3WFDnHFmPNmPM+Hl3AV3jHCweT1eplqLXZL/hFC2h6izSTtcWy9IJMF0BAYEDGRngQQB45zXOcHnKLvZm1K4Vqq14xyfTBUbbUi/kO6LZ18XwoHrJ/Cue5ItJ7T0sVnfXw4j00LamK3hibG9HEiHHLKqAceGRUlcEeMvmrLZTXJtv6m5WTkFAFAFAFAFAFARF/rPaQuY5biJHXGVZgCMjIyPIg11jRZJZjF4NHZBPDZu6N0lFcJvwyLImcbyHIyOytJwlB4ksG0ZKSyjarUyfGOBmgKL/xYscZxP/0x/uqd/p93l8yP7TAu9vMHVXHJgGGfEZqE1h4JCMlYAUAUBpaZ0mlrC88mdxBk7oyeYHAeut663ZJRXU1lJRWWVnR+0uzmljiQTb0jhFygAyTgZ63KpMtDbGLk8cDmr4N4LnUM7BQGnpiCSSCVImCSMhVWPIEjGeFYeWuB1olCNkZTWUnxQjNJai30PA27OB8qLrg+odb2io7hJHsqtqaazlPHrw/x9TQbRN4w3TBdEfNMch92K14ndX6dcVKPzRMaF2fXk7DejMCdrS8CPJPSJ88DxrZVtkTUbW01S4Pefgv35Dm0DoiO0gSGLO6vaebE8Sx8SakJYWDyep1E77HZPmyE05tAtbSZoJRLvrjO6mRxAI457jUurR2WR3o4wQ5XRi8Mk9WdY4b6NpId/dVtw74wc4B7z2EVzuolU8SNoWKayiYribhQBQBQBQBQBQBQBQBQBQBQBQBQEVJrLZqSpurcEEggyrkEcCDx55rqqLXx3X8jTtIeKN+0uklQPG6uh5MhBB7OBHA8a5yi4vDNk0+KM1YMhQBQBQBQGvpG8WCKSVzhUUsfIDNbQi5SUV1MN4WWczaTvmnmkmf0pGLHwyeXkBgeqvSwgoRUV0Kttt5Ze9jWm+juHtmPVmG8v01HH2rn7oqBtCregprp9iRpp4lu+I5qpyaeJfRPkaIHKo9H1f0r1XUqOh1Foj9BD9Wv5RXl595lsuRt1qZCgCgKztK/Zlz9EfnWpOj99E5XdxiR1R/XrT/mI/zirq/3UvRkGvvr1OkpJAoySAO8nFecSyWYI4IyCCPCmAeqAKAxyTqvpMo8yBWUmxk9g55VgH2gFfrps8ubu8knjeAI4XAdnB4KAc4QjmO+rPT6yuutRaf8+JEtplKWVgsmzrVqWwgkjmaNi0m+OjJIxuqOOVHHIqPq743STj4dTrTW4JplsqIdgoDGJ1JxvLnuyM1nDGTJWAY5JlX0mUeZArKTYPYNYB9oAoDEbhM43lz3ZGazhjJlrACgCgPhNAfI5A3FSCPA5rLWAcyacH+ZuPr5PztXpa+5H0X2KuXefqx6bMf2ZbeTfnaqPWe+kT6e4izs4HMgeZqLg6n0HPKgPtAFAFALfbPpvo4I7VT1pTvP9BTwHrb8pqx2fVmTm+n3I2pnhbpS9nmqov3n3+CJEQD/ABsCEPqwWx4Cpur1HZJY55+hwpr32ytW8sltMrDqywyZwexlbiD4ZGDUlqM446M5JtP0OltE363EMcyejIoYescvMcq83ODhJxfQtIyUllGxL6J8jWiMnKo9H1f0r1XUqOh0bpRGOipQgJY2bBQuck9EcAY45z3V52vCvWfzfqWcu48eAiv/AEy9/c3f3JP7Veb9XivmiBifg/qY7i0uo13pEuEUfKdXUe08KypVt4TX0MfiXPP1NP4S/wA9/vH+9bbq8DGWO7WeNl0EVcEOttEGDcwRuAg+OapaWnqsrxf6k6fuuPgJfRN70E8UwG8Y3V8ZxndOce6rmcd+Lj4kKLw0zY01pK5u2M05dxnng7i+C/JUf+ca1rhCv8MeH3EpSlxZ40HpuezkEkDlSDxXPVbwZeRHv7qzZVCxYkhGTi8o6M0HpJbm3inUYEiBsdx7R6jkeqvO2QcJuL6FlGW8kxabRtoEgke2tH3Ah3ZJV9IntVT8kDkTzzyxjjZaTRxxvz+CI11zzuxKBaaEuroGSOGWYdr4LfzHmanytrr4NpEZQlLjjJm0Pp66sJPi3dCpw0T53T4Mh5erB8axZTXauK+P+TMZyg+A+9VtPJfWyTpwzwdfmsOa/wBQe0EVQ30uqbiywrmpxyKHavMw0lIAzAbicASPk1b6FJ0r4kO9vfLtsXcmzlySfjzzOfkJULaCxYvQ76bui/2lzsNJ3IDMBlOAY/ukqfo4rsI8PH7sjXN9o/50NKHWa5+CraRM4BZmYoSXfPycjiFA7Bz91buivf7SX+EY7SW7uogypVuIKsD4gg/iDXfOUc8Futto14loYA+Xzwmbi6rj0ePM55MeIGe3BER6Kp2b2PgdlfJRx9Sq3iyMd+USEt8qQE59bc6lRcVwj9Dk89Swak62S2UyZdjAzASITkAHhvKPkkc+HPGK4anTxti+HHodKrHB+R0BPMqKzsQqqCzE8gAMk+WKoEm3hFi3jiIrXLX6e7dlidorccAqnDMPnORx4/N5Dxq80+jhWsyWWV9lzly4IgRq3dGPpvg0xTG9v7h9vfjxrv29ed3eRz7OWM4JbVHXi4snUF2lgz1o2OcDvQn0SO7kffXK/SQtXLD8f3N67ZQfkPy0uVlRJEIZHUMpHaCMg+yqGUXF4ZYJ5WUcwzXL7zdd+Z+Ue/zr0yiscirbZO6za1y3KxQq7LBFGiboJG+QoDM3fxyAD2DvNcKdPGDcmuLZ0sscuHQY2yy7WHRLStncjeRm3Rk4HE4Hbwqu1sXLUbq64JNDxXn1KRrtrIdKzxRW0LYXIQYG85bGSQOCjgO3vJqbpqPZ4uU2cLbO0eIot2tWmH0Ro+1tYiOnZMF8Z3cYLsAe0s2Bnx7qi0VrUWynLl/MHayTqgormLO10bd3zMyJLcEekxO9jPix5+FWTnXVwbSIu7Kfmeobm9sZAqmeB+xTkZ+yeq3sNYcarVl4aGZwfVHQ2hem6CL4Ru9NuAvujAz3YyeXLz7uVefs3d57nLoWMc448zdrQ2PhOKA5x1z0z8MvJZs5XO7H9BeA9vFvtV6LT1dnWo/P1K2yW9Jsv+z3WbR9lZqjzgSuS8nUc8TwAyF7FCj21A1dF1tmUuHTkSKbIQjhspO0C4tpbxprVw6SAM3VZcNyPpAc8A+ZNTdKpxr3ZrkcLXFyzEvOxbTe9HJaMeMfxifRJ6w9TEH7dQdo1YasXXgzvpp8N0ZUvonyNVqJRyqPR9X9K9V1KjodRaI/QQ/Vr+UV5efeZbLkZru5SJGkkYKijLMeQA7axGLk8INpLLEHr7rg9/LhcrboeovLP8beJ7B2DzNX2l0ypjx5sr7bd9+RcdmGo27u3dyvW5wxt8nudh87uHZz58oet1ef+nD4s70Vf7pFq2lfsy6+iPzrUXR++idbu4xFaBtFmureJvReZFbyLAH3VeWycYOS6JkCKzJI6WS3QJuBVCAbu7gYxyxjljwrzeXnJZ4Ob9arJYLy4iQYRJWCjuHMDyGceqvR0Scq4yfgVs1iTSGzqPemHQXSjnHHO4+y8hFVWphvard8cfZEuqWKc+ok0wSN4nBPWI4nnxPHmauX5EEcVltQsIo1jjhnVEAVQFXgB9qqiWguk8tomrUQSwkUjaHrBbX0kcsCOrhSshcAbw4bvInJHWHljuqbpKZ1Jxk+HQ4XTjN5RYth94ekuYfklVkHmCVPtBX2VH2lHhGXwOmlfFogdrX7Sk+gn5a76D3K+JpqO+XjYp+pS/Xn8iVB2j7xeh303dF7tN/al15p/wBpKsdH7iPx+7I13vH/ADohgbF7BFtHmwOkeQqW7cKAAvlnJ9dV+0Zt2KPRIkaaK3cmltvsU6O3mCgSdIYye8FS2D34K8PM1vs2TzKPTmY1SWEyobMNHpPpCISAMqK0mDyJUcM+ROfUKma2bjS8ehxoinNZHdrDo9J7aaOQAqyHn2HHAjuIPGqSqbhNSROnFSi0zmMnq+qvTdSq6D02nXrR6KwDgyGND5HrH2hSPXVHoop3+mSwveKxQ6t3MMVzFJcKzRI28VUAkkA7owSBjewT5VbXRlKDUObIcGlJNjX/AOLVn+7n+6v+6qr/AE63xRL9pgKvWq8gmupZbdWSNyG3WAGCR1uAJGCcn1mrSiMowUZ80RLGnLKG/shuzJo9VJz0cjIPLO8B6t7FVOvji7PiTNO8wEbN6TeZ/GrtciCNnZpqNA0CXVygkaTrIjjKqvYd3kxPPjyGMdtVWs1c1Nwg8YJdNKxvSGNFYxqhjWNFQ5BRVAU558Bw41XOUm8t8SThYwY7DRcEAxDDHH39GgXPngcazKyU+82zCilyQudtui3YQXCglEBR8fJyQVJ8CcjPfjvqx2dYlmHVkbUxfCRSNU9cJ9HlhFutGxy0bjhnlkEcVOOHaPCpt+mhdz5+JwrtlDkMnQ+0ayuyiXMYicMCvSgMgYciHx1TntIHnVbZora8uDz6cyVG+EuEhgA1AJAUBUNqGm/g1i4U4km+KXwBHWPqXI8yKl6KrtLePJcTjfPdh6iT0JoeW7lEMC7z4LYJAAA5kk8uY9tXVlka470uRBjFyeEWH/hnpH90n/UX+9R/bqfH6HT2eZiu9nd/GjyNEu6iljh1JwBk4AOScdlbR1tMmkmHRNLOCK1U0wbS7hn+SrYfxQ8G9xz5gV1vr7Stx/mTSuW7JM6QZgVJByCMgjyrznUszlYej6v6V6nqVHQ6g0Y4W3iZiABEpJJwAAoySewV5iazN+pbLkJfaNrqb1+hhJFsh8ukI+Uf4R2D192LnSaXslvS732IN1u+8Lkb+zPVKOQrdXRQIDmKNiOsR8th80HkO08eWM89ZqWluQ59WbU1J/ikN74dH+8T7w/vVTuvwJmUQG0hgdGXJHEFF4j6a130nv4nO7uMSWqP69af8xH+cVdX+6l6Mg199ep0pXnCzOcte/2jd/Wn8BXotL7mPoVtvfY1NQLPp9CCL94kyfeeQf1qr1UtzU73hj7IlUreqx6iReMoxV1wynDKeHEHBHhx4VdZyuBB9Rw6C1H0VdxLLDvsCOI6Vsqe1WGcgiqi3V6iuW7L7E2NNUllfc19O6raFsyonZ1ZiAFErEjPyiBxCjvNbVajVWd37Gs66Y8/uWzVfVO0tCZbbePSIBvFywK8wR2euol2oss/DPod664x4xFRta/aUn0E/LVroPcr4kTUd8vGxT9Sl+vP5EqDtH3i9Dvpu6L3ab+1LrzT/tJVjo/cR+P3ZGu94/50Qy9jv7PH1r/0qs2h774IlabuGhtv/Vbf6/8A/m9dNm9+Xp+qNdV3V6lS2P8A7RH1L/8A1qXr/c/FHHT+8+A7b79G/wBA/gapI80TnyOWfk+r+lep6lT0HxtG0eZtFHdGTGElx4L6XsUsfVVFpJqN/HrlFhcs1iY0GYOnj+EgmAth90kEAgjORx4HB8gauLN7ce5z6EKOMre5Dittm2jJFDpvupGQyzEg+RBqoeuvTw/sTFp63xX3IiXVrQi3C2xkbpW7pWIB7FLcgx7B/cZ6q/VuG/jh6GnZ0727+pfdXtAw2UZigDBSxc7zFjkgDmfACoNt0rXvSJEIKCwjmuf0m8z+NejXIrWdK6sLiztgP3KfkFebu95L1ZZw7qJOuZsFAQususdtZhBcnhKSuN3e4Y4kj5o4A8+YrtTROzO50NJ2RjzK5dbP9G3q9JbNub3JrdwV+7xUeQxUmOsvqeJ8fU5OiuXGP0FVrZoE2Ny0BdZMAMGHDgc4BHY3Dl5Htq0ou7WG9jBEshuSwOPZTdvJo2LfJO4zICfmqxCj1Dh5CqfXRSueCbp3mCLfUQ7Ci2n6Nvby7AjtpWhiXdQgcCTgsw4+Q+zVtorKq6+MllkO+M5S4InNkurMlqk0s8ZSVyEVW5hRxz62P8orjrr42NRi8pHTT1uKbYwaryQfCKAQmsGol3HcyrDbyPFvEoygEbp4gc+zOPVV9Vq63BOUuPUr50yUnhcBq6gtcfAVjuYnjkizGN/5SgdU+w7vqqq1W52uYPKfEl0725iSEuNS7/dx8Em5dw/vVz7VTnvIg9jPGMDq1kspH0VJEiM0hgChBzzgcKpqZJXqT5ZJ1ibraXgJj/Bl/wD6Sb2D+9XPtVP5kQuyn4Hk6lX3+kl9g/vT2qr8yMdjP8of4Jvv9HL90f3p7VV+ZDsZflG7pnRsraFECxsZfg0S7g55ATI8xg+yqmucVqd5vhl8SbKL7LHkLbVnVO9jvLZ3tpVVZkZiQMABgSTx7qsbtRU65JSXJkWFc1JcB9VRFgIvXHVW8lvrmSO2lZGkJVgBgjA486vNPqKo1RTkiBZXNzbSGds4sZINHwxyoUcF8q3MZkYj3EGqzWTjO5uLyuH2JVMXGCTILX/Z58Kc3FsVWY+mjcFfxB+S3uPhzrvpdb2a3J8vsc7aN55jzFhcat3sLYa2uFPeiMw+8mQfbVmr6pLvL+epFcJrozb0TqPfXLDEDoDzeYFAPHrdY+oGtbNVVBc/lxMxqnLoO7VLQIsbZYA7SEEks3LJ5hR8lfD18zVJfd2s97GCfXDcjgWm0rVu7nv3kht5HQogDKOHBePbVlo764VJSlhkW6uTnlIt2yfRk1vayJPG0bGYsA3PG6oz7jUTXWRnYnF54HaiLjHiUnaBqxeTaQuJIreR0YrhlAwcRoD294IqbpdRVGmKlLj/AJZwtrm5tpF92XaOlt7HcmjaN+kY7rc8HGDUDWzjO3MXngSKIuMMM1Nrmiprm3hWCNpGWbeIXsG4wz7SK30FkYTbk8cDXURcksFZ2YauXUF8JJoJI06JxvMOGTu4HPwqTrb651Yi88TnRXJTy0Nq7UmNwOZUgeyqmPNEt8jnb/Bd/u4+CTcu4f3r0PtVOe8it7GeMYOibZPi1BHyQCD5cRXnm+JZLkKXXHZhIrtJZAPGTnosgMvgueDL4ZyPGrbT6+LWLOfiQ7NO08xKS2grxCV+DXI7wInwfYMGpva1PjvL5o47slwwyd1e2cXdww6RDbxdrSelj+FOefpYHnXC3W1wXB5f86m8KJS58EPOythFGkYLEIoUFyWY4GMkniT41RylvNsnpYWDnqbU2/Jb/KS8z2D+9egWpp/MiudU/AfmgYmS2gVgQyxICD2EKARVDa05trxLCPJG/WhsFALvaLqJNeSdPDKGYKF6KQ4AA+YezJ44Ptqw0mrjVHdkviRrqXJ5TFpLq1fwN+rXCnvjVj/NHke+rJX0zXeXx/yRXXOPR/z0NvRGot9cuPiXjBPWknBXHjg9Zj5CtbNXVBc8+SNo0zl0HpoDRKWlvHBHxVBjJ5kk5Zj4kkmqO2x2Tcn1J8IqKwiQrmbBQBQBQBQBQBQBQBQBQBQBQBQBQBQBQBQBQBQBQBQETd6yWsTsjyhWXgRg8O3uoDbv9JxQoJJHCoSADxIORkcvAUBi0bpqC4JWKQOQMkAHgPWKANJaagtyFlkCFhkAg8fYKA1P8XWf79fY39qAkrC+jmTfibeXOMjPZ50BpXesltE7I8oVl4EEHh291AYv8W2f79fY39qAlZ7pEQyMcIBvE+HfQGjZaw20zhI5QzEE4APZxPMUBgOttn+/X2N/agM97rBbQtuyShWwGwQeR5HgKA37a4WRFdDlWGQe8UBF3OtNpG260y57d0FveARQEjZX0cy70Tq696n8e40B40jpGKBQ0rhFJwCc8+eOHlQGgutlmf8A319YI/pQEvDMrqGUhlPEEHINAR99rBbwuUklCsBnBB7eXIUBjl1mtVClpgA43l4NxGSM8u8GgN+wvY5kDxMGU5AIz2HB5+NAbFAFAFAFAFAFAFAFAFAFAFAFAFAFAFAFAFAFAFAFAFAVLXKwSSa0QqB0jsrEDBPVHHPhWQfNW5+pLZzgGSAHd3hnK44EZ7s+wisA3dRIlFlCwA3iGyccT125ntoDFtCjBs3bA3gVAOOI6w7aAxaO07YFYk6m+Qq46I8zgc93vrIJnQGihaxdGG3usWzjHM55VgGjDoUrNeSyBGWUKU7SN1SDnI4dnKgILQWifhGiyiKnSMxwzDufPPBPKsgvCRdQKwB6oBHMcqwCsaGhWDSNxFugCRRKnAcOxgO7mfZQFcnQdIb0KOjF10e7gY3AMZx/5xrJgsum4lmvrWHdUhQZX4DiBwUHwyOXjWDJ617umjgSKLqmVxHw4YHd4Z4DyzQEro3QMEMYRY1PDizKCW7yc/hQFdvrYWN/A0PVjuDuOg5ZyBkDs9IEd2D31kFp0tErQybwBwjEZGfknjWAUXV3TdnHarHMm/J1sjo85yTgZ8sVkFj1DspIrbEgK7zllVuYBx7OOTWAae0GNQLdsDJnXJxxIxy8R4UBgtYV0lNvbqrawHAUAAuefHtC8c48e8nGQXOKJVGFAUdwGB7qwD3QBQBQBQBQBQBQBQBQBQBQBQBQBQBQBQBQBQBQBQBQFL1p01ALq2BfjDITJwPVyBjs4+qsgya2R9WK/t+JVet2b0bDme3hn3+FASWo36jD5N+dqwDR2i38a2xhLYkfdZVweIDDPHlWUDJZa12KxoDIoIUA9RuYA/hrAN/VPSj3NuJH3c7zDqjAwDwoDb01pCOCJmlbdU9UHBPEg4HCgK9s4v4zbiEN8Yu8xXB4AtwOeXbWWC31gFN1+LQtBdJ6S70Z+0px7OtWQba6F/8AxfQ463Rb/wBr0/x4VgGnqAWmaW4fid1IV+yoz7eqfWayCV1z0S1xB8X+kjbfXxxzHn/UCsA1rHXS3KfHkxSjg6Mrc+3GB7jxoDRgZtI3ccyqy20HFWYY3jnPD1geQHjWQWLWHSEcMDmRt0MCg4E5JU4HAVgFR0DDHd6ONsrZmTecDjwO8SvHlx5eusgsWqmsCXMaoT8eq/GKQew7uc8uPDh41gEPtA0lFvQR73XSVXYYPBcc84wfVWQauktKRWlylzbuCk670keCMjJG+MjGcg+Oc9hoC76N0hHcIJIm3lJxnBHLnzrANqgCgCgCgCgCgCgCgCgCgCgCgCgCgCgCgCgCgCgCgCgPDQqeaj2UB9KDGMDHLFACIAMAADuFADxg8wD5igPPQL81fYKA9qoHIAeVAfGUHmAfOgPiRgcgB5CgPdAeZIwwwwBHcRmgPVAeY4wowoAHgMUB6oDFJboxyyqT4gGgMgFAfGQHmAfOgBIwOQA8hQAsYHEAA+VAfGiU8wD5igAwr80eygPSqByAHlQH/9k="/>
            <p:cNvSpPr>
              <a:spLocks noChangeAspect="1" noChangeArrowheads="1"/>
            </p:cNvSpPr>
            <p:nvPr/>
          </p:nvSpPr>
          <p:spPr bwMode="auto">
            <a:xfrm>
              <a:off x="2281742" y="-770392"/>
              <a:ext cx="290238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AutoShape 14" descr="data:image/jpeg;base64,/9j/4AAQSkZJRgABAQAAAQABAAD/2wCEAAkGBxQSEhQUExQVFhUXFyAYGRgVGB8dHxwiIRweHB4cHx4eHyggGhwlHBwbITEhJSktLi4uHB80ODMsNygtLisBCgoKDg0OGxAQGywkICQvLCwsLCwsLCwsLCw0LywsLDQsLCwsLCwsLCwsLCwsLCwsLCwsLCwsLCwsLCwsLCwsLP/AABEIAJYBUAMBEQACEQEDEQH/xAAcAAACAgMBAQAAAAAAAAAAAAAABwUGAwQIAgH/xABLEAACAQMABgYECggEBQQDAAABAgMABBEFBgcSITETIkFRYXEygZGhFCNCUnJzgpKxsjM0NVNiosHRFiRU0hd0k7PwFUNjwiWjw//EABsBAQACAwEBAAAAAAAAAAAAAAAEBQECAwYH/8QAOhEAAgIBAQUFBgUDAwUBAAAAAAECAxEEBRIhMUETMlFhcRQzgZGhsSJSwdHwNHLhFULxIyREYrIG/9oADAMBAAIRAxEAPwB40BD3+tVnDI0ctxEjrzVm4jIyPcRXaOntksxi8Gjsgnhs1/8AG+j/APVw/erb2W78rMdtX4oP8b6P/wBXD96nst35WO2r8USmi9KQ3Kl4JFkUHdJU5GeePeK5TrlB4ksG0ZKXFHrSOkIrdDJM6xoCAWY4HHgKxCEpvEVlmXJJZZE/430f/q4fvV29lu/KzTtq/FB/jfR/+rh+9T2W78rHbV+KM1lrZZzOscdzE7scKqnJPbWstPbFZcXgyrIN4TJquJuQmmNbbO1JE1wgYc0XLMPNVBI9ddq9PbZ3Uc5WwjzZCHalo/58v/Sau/sF3gvmae0Q/iJPRevNhcEKlwoY8AsgKE+A3wAT5VynpLocXH5cTaN0JcmWOo51CgCgCgCgCgCgCgCgCgCgCgCgCgCgCgCgCgCgCgCgCgCgCgCgCgCgCgCgCgOZ9Z78T3lxJnO9K2PIHdHuAr0tMN2uK8irnJOTZG10NT4WHeKYGUP/AGW2fRaNg75N6Q/aY4/lxVDrZb1z8uBYULEEQW2++3beCLOC8pY+IRSPxda77Nhmbl4I56qWIpCdBq3IZ9JoC6bIbUPpAOcYijZye7PUH5jULXyxVjxZ306zPJv6+bRHnZobRikI4GReDSeR5qnlxPlwrTS6JRW9Zz8PA2tvcuEeRQba3eRt2NGdj2IpY+wcanuSSy3gjpZ5EjLqxeKN42s+Pq2P4DNclfU3jeXzNnXNdCKZcZBGDyINdjQYuyrW6RJktJWLxScIyxyUbBIGfmnGMdhx41Xa7TRcXZHmufmSaLWnusclU5NCgCgCgCgCgCgCgCgCgCgCgCgCgCgCgCgCgCgCgCgCgCgCgCgCgCgCgCgKptMuBFo6cgAFwIxw+cwB/lzUrRx3rl8zje8QYgCavyvOlNWNHCG0t4yoysSg8O3Az7815u6e9ZJ+ZZwjiKRKgVyNz4yA8wD50Aitrl0H0gyjGIo0Th3nLn849lXmgjinPiyBqHmZt7GbEPeySEZEcR9rEAe4NWu0J4rS8WZ0yzLJc9rOlfg9luJ1Wnbo8j5uMv7QN37VQ9DXv25fTid9RLEceIkreEu6ovpOwUeZOB7zV03hZZBxngdIatavw2UKxxKM46746zntJP8ATsrzl10rZb0iyhBQWES1cjc511/ldtI3W+MESYA/hAAX2rg+uvQ6VJUxwVtre+8mxs10Y8+kISoO7E3Sue4Dl6y2Bjz7q11lihU89eBmmOZo6CqgLEKAKAKAKAKAKAKAKAKAKAKAKAKAKAKAKAKAKAKAKAKAKAKAKAKAKAKAKAWe3C9xDbQ59KQyHyRd38X91WWzY/ilL4fz5EXVPgkLDQFn01zBF8+VVPlkZ92as7ZbsHLyIsFmSR03Xmi0CgCgOaNZrzpru4k+dK2PIHA9wFekpju1xXkVk3mTYzdiNni3uJcenKEHki5/FzVbtKWZxj5EnSrg2a+3KM7tq3yd5x6yFI9wNbbNfGS9BquSFVDKVZWU4ZSGB7iDkH21aNZWGRB66p7Qra6VVkZYZ+RVzhWP8DHgc93OqO/RzreVxRPrujLnwZcqhnYhtN6q2l2wa4hV2HDeBZWx3EqQSPA12r1FlfCLNJ1xlzRuaJ0RDapuQRrGvMhRz8SebHxNaTslY8yeTMYqKwjbdwASSAAMknsrQ3SbeEVg7Q9H/v8A/wDW/wDtrTtIlj/pOr/J9V+5Y7S5WWNJEOUdQ6nlkEZBweI4GtyvnBwk4y5rgzNQ1CgCgCgCgCgCgCgK1rTrnDYOiSpIxdSw3AOw445YVpKaiWGj2dZqouUGljx/4PWquuMN+0ixJIpQAnfA7SRwwT3UjNSMazZ9mlSc2nnwLHW5ACgCgCgCgCgCgCgCgCgCgCgCgCgCgCgEjtlvd++WPsiiA9bEsfdu1dbPjirPiyDqXmeDU2TWfSaRQ44RI0nu3B+et9dLdpfnwNdOszHzVEWAUBH6fvegtp5fmRM3rCnHvrpVHemo+LNZvEWzmUV6UqzoLZnZ9Fo23Ha4Mh+2xYfykVQayW9dL5FjQsQRJ6zaCjvbdoJOGeKsOasOTD+3aCRXKm11T3kbTgprDEFrHq1cWL7syHdzhZF4o3kew/wnjV9TfC1Zi/h1K+dcocyHNdjQnNA623dngQyncH/tv1k8gD6P2cVwt09dneXHx6nSFko8mN3UvX+G+IicdFPj0Cch+/cPb37p4+fOqnUaOVX4lxX85kyu5T4PmXGoZ2FhtX1q52ULfXMPaI/XzPhgdprjZPoj0WxtD/5E1/b+/wCwrq4npDovVP8AUbT/AJeL/trUtcjwWt/qbP7pfdkm7gDJIAHaayR0m+CMEF/E5wksbHuVwT7jWMo3lVOKzKLXwM7OBzIHnWTRJsFcHkQfKgaaPVDBiluUX0mVfMgUybKEnyR6jlVuKkHyOaGHFrme6GCj6/6nPfSxOksce4hXD545Oeyuc4bxcbN2jHSwlFxby+h62f6oPYvKzyxyb6qOpnhgk8c+dIQ3WY2ltCOqjFKLWM8y6M4HMgeZroVKTYK4PIg+VA00YJNIRK260sYb5pcA+zOaxlG6qsayovHobINZOYUBinuUT03VfpED8aZNowlLurJ9hmVxlWDDvUg/hQw4uPNHtmA58KGMHPWub/5+64n9M3bUWXM91oF/21foN3ZtIP8A023yRnD8z/8AI9d4d08vtVP2uePL7ItINblaFAFAFAFAFAc3a43vTX1zJnIMpA8l6g9y16PTx3aoryKyx5m2XvYdZ/rUx/gjHvZvxWoO0pd2PqyRpVzY1qqiWFAUza3e9Ho51zgyusY9u8f5VNTNBHeuT8OJw1DxARUcZYhRzYhR5k4FXjeOJA5nUNhbCKKOMckRUHqAH9K8zKW82y1SwsGetTJ4miV1KsoZTwIYZB8wedZTa4oFI07svtJstDm3f+Din3Dy+yRU2rX2R73H+eJwlp4vlwFVrRqtcWDhZgCrehInFW8O9W8D6s1aU6iFyzH5ESdcocyHhmZGV0JV1IZWHMEHIPqNdmk1hmnLkPXWDXLoNHQ3Cj424jXox2AsoYk+C93acCvL3rs5OPg8Ho9l6T2uxZ7q4v8Ab4ibs7aS5mVEy8sr9vaTxJJ9pJ86iLLZ7OycKa3J8EkYJ491mU81YqceBxWDeL3kn4j4sdLJaaKgnk5JbRcBzJ3FAUeJOBUrOI5PF20Sv1s649ZS+7ExrDrBPeOXmckZ6qA9RfAD+p41Gcm+Z63S6SrTx3a18erPdvqveFRIlrNjmCFIPmB6XsFZ3ZGJa7TJ7kpr5/xGPTOmprhIo7glmh3gGb0uO7wbPMjd5njx40cm+ZmjTV0ylKvgpY5cuvL5ly2KD4+5+rX8xrermyq2/wC7h6sn9rkk6W8bwyuib+7IEOM7w6pJHHGRjn8qtrcpEHYiqla4zim8ZWf5/MCqi0FcydZbad89vROc+vHGuO62eleqphwc4r4owRPLbydUyQyL5ow8xwPtpxRu1XdHjiS+aHRs31pa9hZZcdNFgMRw3geTY7DwIPlntrvXLKPJbV0K01icO7L6PwKvtsHxtr9B/wAVrS3mix2B3LPVfqfdiY+Muvop+L1mrqNv9yv1f6GntnH+ch+oH53rFvM67B9xL+79EVfROmp4YpILfKmZhkpnfIAI3VxxGc8SONaKTxhFjfpqrJq2z/b48vVkfd2TxnEsboTxxIhUn7wGa1O8LYzWYST9Hn7F32W6yyRXCWrsWhkyFBOdxsZGO4HBGO8jxrpXLjgp9saKE6ndFfiXPzRfNoesTWVtmP8ASyNuIT8ngSWx24A9pFdZywil2Zo1qbsS5Li/2E1ZaNur+RiivPJzZmYcM8ssxAHgM1Hw5HrLLqNLBKTUV0/iPt1o27sWDMk0B7HXIH3lOD5Zo04iF2n1SwmpeX+GMjWW3upNCqJw0k7FGIVOtjeBAIUcSBz4d9dZZ3OJ5/STohtBuvhFZ68OXn9BSyRlSVYFSOBBGCPAg8q4nqE1JZXEzRaLmcBlhlZTyZY2IPZwIGDWeJo764vDkl8UdCarRlbK1VgQRBGCCMEEIMgjsNSY8keG1jT1FjX5n9yUrYjBQBQBQBQHLExyzfSP416hciqfMbuxCdTb3CfKEwYjwZAB71aqnaSe/F+RL0r4NDKqtJQUAltsGsCzzpbxnKwZLkci54Y+yOHmx7qudBS4xc31+xC1E8vC6ENs10Qbm/i4dSI9K/2fRHrbHsNdtZZuVPz4HOmO9NDL2o61PZQpHCcTTZw3zFGMkeJJAHrqt0WnVsm5ckSr7HFYXNiaj0xcK/SLPMHzne6RifXk8fI8KuHVBrGFj0IW9LOcnRerl809rbzOMPJErsPEqCfVXnroKFjiujLKDzFNkjXM2KTtfmQaOYNjeaRAnfkNkkfZDVN0Cbu4eZw1DW4IvyGT3CrwgDI2mp0MGjrXtih63qVUHvDV5PVT35t+LbPcf/nat2M5eiLTsy1T+DR9PMPjpBwB+QvPH0jzPqHfWK4Y4sjbW1/bT7OHdX1f7LoJ/SH6WX6x/wAxrg+Z6mr3cfRfYYevUpGh9HKOTLFn1Q5Hv/CutndRRbPinr7n4OX/ANFf2Y2KTX8YkAIRWkAPIsMAezO95gVpWsyJ217ZV6V7vVpfD+cB7VJPGCh2y2KJcQyKAGkRg+O3dK4J8cNjPgK4Wrjk9TsK2UqpQfJNY+Of2PexX9Pc/Vr+Y0q5s12/7uHqy9a162W9kAJcu54rGoBPmc8FGe0+quspJFNo9BdqX+DgvFlKk2uvnhaqB4ynP5K5dq/At1sCPWz6f5K/rnrZHpBIj0BilQkbwYMCpHLOAeeDjHf31rKe8TtBoJ6SUlvZi/LHH6knsbfF5KOwwn3Mv962q5kfbq/6EX5/ozb21/pbX6D/AIrS3mjlsDuWeq/U+7FP0l19GP8AF6zV1G3+5X6v9DU2zfrkP1A/O9Yt5nXYPuJf3foje2LWalrmUgF13UU9wOScefD2VmpHDb9kkoQXJ5Zadp9or6OmZgMx7rqe0HeA4eYJHrrexfhK7ZFko6qKXXKfyE/qof8AO2v16fmFcI80ep1v9PZ/a/sNLazoeSe2R41LGFyzKOe6RgkDtxwPlmu1iyjzexdRCq5xm8byx8RWavawT2Tl4GA3hhlYZVgOWR4ZPEEVxUmuR6XVaSrUR3bFy5eKGHojajDL1LuHcB4Fl66etSMgferorU+ZRX7Esh+KmWfLk/n/AMDFt51kVXRgysMhlOQQe0GuxQyi4txksNHPmun6/d/XNUWfM9xoP6Wv0HBsz/Ztt5P/ANx671908ttb+rn8Psiz1uVwUAUAUAUAUBzfrjohrS8miIwN4unirElT/TzBr0ensVlakVtkd2TRg1d09NZTCWEgHGGVuKsO4j+o4is20xtjuyMQm4PKGNBthTd69q+9/DICPeAarns154SJPtS6ohNYdqdxOpSBBbqeBYHef1HAC+oZ7iK71aCEXmTz9jnPUSfBcCi28DSOqIpd3OABxJJqc2orL5HBLI/tn+qwsLfDYM0mGkI7O5B4Lk+sk1Q6rUdtPhyXIsKa9xeZUtt2jHPQXABKKDG3gScqfI8R7KlbNmuMPicdTHlIVVWpEGroba2ioqz2xBUAZgI3eHDgrEbo8MmqqzZzbzGXzJcdTw4o3Lza/AB8Vbys3ZvlVHtBY+6tY7Nn1kjZ6ldELbWbWWe/kDzEYXgiLwVR4d5PaT7hwqxpohUsRIs7HN5ZP7NNWemk+Fz9W2gO/vNwDMvH7qkZJ7xjvqNrdQq47i5v6I7aamVk1henmyP1r0o97dSTqjlPRjwp9FeXZzJyfM15uT3nk+jaKiOmpVbazzfHqyNzcf8Az/z1jid8U/8Ar9DUNYOo5dLaEa70LbqgzIkEUiDvIjGR5lSR54qRJZieUp1Ko2hOUuTlJP5/uKTRekJLeZJojuyIcjI9RBHcRkEVwTxxR6e6qF0HCfJjHi2uDc61qd/HyZBu+8ZA9Rrr2pQPYD3uE+HpxKHrHpua9l6eXh8hQB1VA47o7zxye3j5CucpNvJdaXTV6aHZw9X4vzLhsV/T3P1a/mNb1cyq2/7uHqyra8XDPf3RY8RIVHgF4Aewe+tJ94stnwUdLBLwz8xk7ONXbRrOKUxxyyODvs4DYOSN0A+jjurtCKwef2pq9QtRKG80lyS4fHzIDa1a2kQiWGONJy283RgDqYPpAcOJxjPca0sSRO2LZqLN5zbcemfHyNPY7+uv9Q35krFXM67d/p1/cvsze21/pbX6D/itZt5o47A7lnqv1PuxT9JdfRj/ABes1dRt/uV+r/Q1Ns365D9QPzvWLeZ12D7iX936IltifoXX00/A1tURdv8Aer9GWjaN+zbn6I/Otbz7pXbL/q4ev6MS+qv67a/Xx/nFR480et1n9PZ/a/sPXWbWGKxiEkuTlgoVfSPfgeAyakSkonjNJpLNTPch6kC2hdFaTHSR7m+eZibccH+Je/6S1riMiatTrtF+GWcefFfB/sxa676uLYzrGkvSBl3sHG8vHGGxw49hwO3hXGcd1noNn6yWqrcpRxj5P0GDsbuGa0kUnKpKQvhlQxHtJPrrrVyKPbsIq+LXNriLbXT9fu/rmrlPmX+g/pa/QZez3WO1i0fEkk8SMm8GV2AIy7EcDxOQRyrtCSUTz+09HfPVSlGDaeMYXki7206yIrocq6hlPeCMg+yuhTzg4ScZc1wMtDUKAKAKAKAgdbNVYL+MLLlXX0JF9Jc9nip7QfceNd6NROl5XyOdlamuIq9KbLr2Mno9yZewqwU+tWx7iatIa+qXPgRJaea5cSLGoekM4+Cv95P91dfa6fzfc17GzwJjReyq8kI6Uxwr25O+3sXh764z2hUu7lm8dPJ8+Ay9VdTLawGYwXlIwZX4t5DsUeA9earb9VO3ny8CTXVGHIsdRzqYbu1SVGjkUOjDDKwyCKzGTi8ow0msMV2sGyU5LWcgx+7lJ4eAcZyPMeurSraPSxfFfsRZ6b8pU59n+kVOPgxbxV0P/wBqlLWUv/d9zi6ZroZLXZzpBz+gCeLuoHuJPurEtbSuplUTfQt+g9lKR/GXbmUjj0UXAHwLHBb+Wod20W1itY8zvXpVn8TNvTGjb6+eO1EBs7EEBsMmSo7MKSB4KOGcE5xVTNzm+J6XSz0mjrdkZKdnRYeF9Pr8i/2dqkSLHGoVEAVQOwCt0sFNOcpycpPLZmrJoIu91Dv2kkYQcC7EddORYkfKqM4SPZV7U0qgk59F0f7Dk1et2itbeNxh0hjVh3EIARw8RUhcjymqmp3zlHk22vmVK/0JozSbu0coWbeIYxMAxIOMlGGG+kBx765uMZFnXqdboopSjmPTPL59PT6GC32UW6nMk8rKOJHVX2nGceWKdkjeW3bmsRik/iyo7Rb23MkVvaBeht1IynIsxG9x+VjdGW7ST3Vzm1yRa7LruUJW3Z3pPr4Ll9+RYtilof8AMy9hKxjzGWP5lrepc2QNv2L8EPV/p+jNnaDqE9xIbm1wXb9JGTjJAxvKTwzjGQazOvLyjnszasaodlbyXJ/uUm11Z0kjFY4bhCee626D5kMAa57si3nrdFJZlKL9Vn9CSvNm94sKyY6SZn6yKw6q4PFmYjebOOXvrPZvBHr2xp3Y48opcHjm/JLoTmzPVi6tbp5J4iimIqCWU8d5TjgT2A1tXFp8SHtbW0XUqNcsvPn4M29qWr1zdSQGCIuFVg2GUYyVxzI7jWbItvgctj6umiM1ZLGWvHzPuyzV65tHuDPEUDqgXLKc4LZ5E94pXFrmNsaum+MFXLOM+Pka20/Vq6urmN4Ii6iIKSGUcd5jjiR2EUsi2+B02RraKKZRslh58/BEjss0FcWi3AuIyhdlK5IOcA55E1muLXMj7Y1VV8oOt5wmT+u1jJPYzxRLvOygKuQM9YHt4chW0llELZ9satTCc3hIV+r2pV9HdW7vbkKkyMx3k4AMCTwburjGEkz0ep2lpZ0zjGfFprk/D0L7r3qZ8P3HSUpIikKG4ocnJ4c1PiO4cOFdJw3ik2dtH2XMXHKfzFhfaiX0Zwbcv/FGQw/HPurk4SPR17U0s138evAyaM1AvpmA6HolPNpSAB6vSPsoq5M1u2rpa1nez5L+YHLqzoNLK3WFDnHFmPNmPM+Hl3AV3jHCweT1eplqLXZL/hFC2h6izSTtcWy9IJMF0BAYEDGRngQQB45zXOcHnKLvZm1K4Vqq14xyfTBUbbUi/kO6LZ18XwoHrJ/Cue5ItJ7T0sVnfXw4j00LamK3hibG9HEiHHLKqAceGRUlcEeMvmrLZTXJtv6m5WTkFAFAFAFAFAFARF/rPaQuY5biJHXGVZgCMjIyPIg11jRZJZjF4NHZBPDZu6N0lFcJvwyLImcbyHIyOytJwlB4ksG0ZKSyjarUyfGOBmgKL/xYscZxP/0x/uqd/p93l8yP7TAu9vMHVXHJgGGfEZqE1h4JCMlYAUAUBpaZ0mlrC88mdxBk7oyeYHAeut663ZJRXU1lJRWWVnR+0uzmljiQTb0jhFygAyTgZ63KpMtDbGLk8cDmr4N4LnUM7BQGnpiCSSCVImCSMhVWPIEjGeFYeWuB1olCNkZTWUnxQjNJai30PA27OB8qLrg+odb2io7hJHsqtqaazlPHrw/x9TQbRN4w3TBdEfNMch92K14ndX6dcVKPzRMaF2fXk7DejMCdrS8CPJPSJ88DxrZVtkTUbW01S4Pefgv35Dm0DoiO0gSGLO6vaebE8Sx8SakJYWDyep1E77HZPmyE05tAtbSZoJRLvrjO6mRxAI457jUurR2WR3o4wQ5XRi8Mk9WdY4b6NpId/dVtw74wc4B7z2EVzuolU8SNoWKayiYribhQBQBQBQBQBQBQBQBQBQBQBQBQEVJrLZqSpurcEEggyrkEcCDx55rqqLXx3X8jTtIeKN+0uklQPG6uh5MhBB7OBHA8a5yi4vDNk0+KM1YMhQBQBQBQGvpG8WCKSVzhUUsfIDNbQi5SUV1MN4WWczaTvmnmkmf0pGLHwyeXkBgeqvSwgoRUV0Kttt5Ze9jWm+juHtmPVmG8v01HH2rn7oqBtCregprp9iRpp4lu+I5qpyaeJfRPkaIHKo9H1f0r1XUqOh1Foj9BD9Wv5RXl595lsuRt1qZCgCgKztK/Zlz9EfnWpOj99E5XdxiR1R/XrT/mI/zirq/3UvRkGvvr1OkpJAoySAO8nFecSyWYI4IyCCPCmAeqAKAxyTqvpMo8yBWUmxk9g55VgH2gFfrps8ubu8knjeAI4XAdnB4KAc4QjmO+rPT6yuutRaf8+JEtplKWVgsmzrVqWwgkjmaNi0m+OjJIxuqOOVHHIqPq743STj4dTrTW4JplsqIdgoDGJ1JxvLnuyM1nDGTJWAY5JlX0mUeZArKTYPYNYB9oAoDEbhM43lz3ZGazhjJlrACgCgPhNAfI5A3FSCPA5rLWAcyacH+ZuPr5PztXpa+5H0X2KuXefqx6bMf2ZbeTfnaqPWe+kT6e4izs4HMgeZqLg6n0HPKgPtAFAFALfbPpvo4I7VT1pTvP9BTwHrb8pqx2fVmTm+n3I2pnhbpS9nmqov3n3+CJEQD/ABsCEPqwWx4Cpur1HZJY55+hwpr32ytW8sltMrDqywyZwexlbiD4ZGDUlqM446M5JtP0OltE363EMcyejIoYescvMcq83ODhJxfQtIyUllGxL6J8jWiMnKo9H1f0r1XUqOh0bpRGOipQgJY2bBQuck9EcAY45z3V52vCvWfzfqWcu48eAiv/AEy9/c3f3JP7Veb9XivmiBifg/qY7i0uo13pEuEUfKdXUe08KypVt4TX0MfiXPP1NP4S/wA9/vH+9bbq8DGWO7WeNl0EVcEOttEGDcwRuAg+OapaWnqsrxf6k6fuuPgJfRN70E8UwG8Y3V8ZxndOce6rmcd+Lj4kKLw0zY01pK5u2M05dxnng7i+C/JUf+ca1rhCv8MeH3EpSlxZ40HpuezkEkDlSDxXPVbwZeRHv7qzZVCxYkhGTi8o6M0HpJbm3inUYEiBsdx7R6jkeqvO2QcJuL6FlGW8kxabRtoEgke2tH3Ah3ZJV9IntVT8kDkTzzyxjjZaTRxxvz+CI11zzuxKBaaEuroGSOGWYdr4LfzHmanytrr4NpEZQlLjjJm0Pp66sJPi3dCpw0T53T4Mh5erB8axZTXauK+P+TMZyg+A+9VtPJfWyTpwzwdfmsOa/wBQe0EVQ30uqbiywrmpxyKHavMw0lIAzAbicASPk1b6FJ0r4kO9vfLtsXcmzlySfjzzOfkJULaCxYvQ76bui/2lzsNJ3IDMBlOAY/ukqfo4rsI8PH7sjXN9o/50NKHWa5+CraRM4BZmYoSXfPycjiFA7Bz91buivf7SX+EY7SW7uogypVuIKsD4gg/iDXfOUc8Futto14loYA+Xzwmbi6rj0ePM55MeIGe3BER6Kp2b2PgdlfJRx9Sq3iyMd+USEt8qQE59bc6lRcVwj9Dk89Swak62S2UyZdjAzASITkAHhvKPkkc+HPGK4anTxti+HHodKrHB+R0BPMqKzsQqqCzE8gAMk+WKoEm3hFi3jiIrXLX6e7dlidorccAqnDMPnORx4/N5Dxq80+jhWsyWWV9lzly4IgRq3dGPpvg0xTG9v7h9vfjxrv29ed3eRz7OWM4JbVHXi4snUF2lgz1o2OcDvQn0SO7kffXK/SQtXLD8f3N67ZQfkPy0uVlRJEIZHUMpHaCMg+yqGUXF4ZYJ5WUcwzXL7zdd+Z+Ue/zr0yiscirbZO6za1y3KxQq7LBFGiboJG+QoDM3fxyAD2DvNcKdPGDcmuLZ0sscuHQY2yy7WHRLStncjeRm3Rk4HE4Hbwqu1sXLUbq64JNDxXn1KRrtrIdKzxRW0LYXIQYG85bGSQOCjgO3vJqbpqPZ4uU2cLbO0eIot2tWmH0Ro+1tYiOnZMF8Z3cYLsAe0s2Bnx7qi0VrUWynLl/MHayTqgormLO10bd3zMyJLcEekxO9jPix5+FWTnXVwbSIu7Kfmeobm9sZAqmeB+xTkZ+yeq3sNYcarVl4aGZwfVHQ2hem6CL4Ru9NuAvujAz3YyeXLz7uVefs3d57nLoWMc448zdrQ2PhOKA5x1z0z8MvJZs5XO7H9BeA9vFvtV6LT1dnWo/P1K2yW9Jsv+z3WbR9lZqjzgSuS8nUc8TwAyF7FCj21A1dF1tmUuHTkSKbIQjhspO0C4tpbxprVw6SAM3VZcNyPpAc8A+ZNTdKpxr3ZrkcLXFyzEvOxbTe9HJaMeMfxifRJ6w9TEH7dQdo1YasXXgzvpp8N0ZUvonyNVqJRyqPR9X9K9V1KjodRaI/QQ/Vr+UV5efeZbLkZru5SJGkkYKijLMeQA7axGLk8INpLLEHr7rg9/LhcrboeovLP8beJ7B2DzNX2l0ypjx5sr7bd9+RcdmGo27u3dyvW5wxt8nudh87uHZz58oet1ef+nD4s70Vf7pFq2lfsy6+iPzrUXR++idbu4xFaBtFmureJvReZFbyLAH3VeWycYOS6JkCKzJI6WS3QJuBVCAbu7gYxyxjljwrzeXnJZ4Ob9arJYLy4iQYRJWCjuHMDyGceqvR0Scq4yfgVs1iTSGzqPemHQXSjnHHO4+y8hFVWphvard8cfZEuqWKc+ok0wSN4nBPWI4nnxPHmauX5EEcVltQsIo1jjhnVEAVQFXgB9qqiWguk8tomrUQSwkUjaHrBbX0kcsCOrhSshcAbw4bvInJHWHljuqbpKZ1Jxk+HQ4XTjN5RYth94ekuYfklVkHmCVPtBX2VH2lHhGXwOmlfFogdrX7Sk+gn5a76D3K+JpqO+XjYp+pS/Xn8iVB2j7xeh303dF7tN/al15p/wBpKsdH7iPx+7I13vH/ADohgbF7BFtHmwOkeQqW7cKAAvlnJ9dV+0Zt2KPRIkaaK3cmltvsU6O3mCgSdIYye8FS2D34K8PM1vs2TzKPTmY1SWEyobMNHpPpCISAMqK0mDyJUcM+ROfUKma2bjS8ehxoinNZHdrDo9J7aaOQAqyHn2HHAjuIPGqSqbhNSROnFSi0zmMnq+qvTdSq6D02nXrR6KwDgyGND5HrH2hSPXVHoop3+mSwveKxQ6t3MMVzFJcKzRI28VUAkkA7owSBjewT5VbXRlKDUObIcGlJNjX/AOLVn+7n+6v+6qr/AE63xRL9pgKvWq8gmupZbdWSNyG3WAGCR1uAJGCcn1mrSiMowUZ80RLGnLKG/shuzJo9VJz0cjIPLO8B6t7FVOvji7PiTNO8wEbN6TeZ/GrtciCNnZpqNA0CXVygkaTrIjjKqvYd3kxPPjyGMdtVWs1c1Nwg8YJdNKxvSGNFYxqhjWNFQ5BRVAU558Bw41XOUm8t8SThYwY7DRcEAxDDHH39GgXPngcazKyU+82zCilyQudtui3YQXCglEBR8fJyQVJ8CcjPfjvqx2dYlmHVkbUxfCRSNU9cJ9HlhFutGxy0bjhnlkEcVOOHaPCpt+mhdz5+JwrtlDkMnQ+0ayuyiXMYicMCvSgMgYciHx1TntIHnVbZora8uDz6cyVG+EuEhgA1AJAUBUNqGm/g1i4U4km+KXwBHWPqXI8yKl6KrtLePJcTjfPdh6iT0JoeW7lEMC7z4LYJAAA5kk8uY9tXVlka470uRBjFyeEWH/hnpH90n/UX+9R/bqfH6HT2eZiu9nd/GjyNEu6iljh1JwBk4AOScdlbR1tMmkmHRNLOCK1U0wbS7hn+SrYfxQ8G9xz5gV1vr7Stx/mTSuW7JM6QZgVJByCMgjyrznUszlYej6v6V6nqVHQ6g0Y4W3iZiABEpJJwAAoySewV5iazN+pbLkJfaNrqb1+hhJFsh8ukI+Uf4R2D192LnSaXslvS732IN1u+8Lkb+zPVKOQrdXRQIDmKNiOsR8th80HkO08eWM89ZqWluQ59WbU1J/ikN74dH+8T7w/vVTuvwJmUQG0hgdGXJHEFF4j6a130nv4nO7uMSWqP69af8xH+cVdX+6l6Mg199ep0pXnCzOcte/2jd/Wn8BXotL7mPoVtvfY1NQLPp9CCL94kyfeeQf1qr1UtzU73hj7IlUreqx6iReMoxV1wynDKeHEHBHhx4VdZyuBB9Rw6C1H0VdxLLDvsCOI6Vsqe1WGcgiqi3V6iuW7L7E2NNUllfc19O6raFsyonZ1ZiAFErEjPyiBxCjvNbVajVWd37Gs66Y8/uWzVfVO0tCZbbePSIBvFywK8wR2euol2oss/DPod664x4xFRta/aUn0E/LVroPcr4kTUd8vGxT9Sl+vP5EqDtH3i9Dvpu6L3ab+1LrzT/tJVjo/cR+P3ZGu94/50Qy9jv7PH1r/0qs2h774IlabuGhtv/Vbf6/8A/m9dNm9+Xp+qNdV3V6lS2P8A7RH1L/8A1qXr/c/FHHT+8+A7b79G/wBA/gapI80TnyOWfk+r+lep6lT0HxtG0eZtFHdGTGElx4L6XsUsfVVFpJqN/HrlFhcs1iY0GYOnj+EgmAth90kEAgjORx4HB8gauLN7ce5z6EKOMre5Dittm2jJFDpvupGQyzEg+RBqoeuvTw/sTFp63xX3IiXVrQi3C2xkbpW7pWIB7FLcgx7B/cZ6q/VuG/jh6GnZ0727+pfdXtAw2UZigDBSxc7zFjkgDmfACoNt0rXvSJEIKCwjmuf0m8z+NejXIrWdK6sLiztgP3KfkFebu95L1ZZw7qJOuZsFAQususdtZhBcnhKSuN3e4Y4kj5o4A8+YrtTROzO50NJ2RjzK5dbP9G3q9JbNub3JrdwV+7xUeQxUmOsvqeJ8fU5OiuXGP0FVrZoE2Ny0BdZMAMGHDgc4BHY3Dl5Htq0ou7WG9jBEshuSwOPZTdvJo2LfJO4zICfmqxCj1Dh5CqfXRSueCbp3mCLfUQ7Ci2n6Nvby7AjtpWhiXdQgcCTgsw4+Q+zVtorKq6+MllkO+M5S4InNkurMlqk0s8ZSVyEVW5hRxz62P8orjrr42NRi8pHTT1uKbYwaryQfCKAQmsGol3HcyrDbyPFvEoygEbp4gc+zOPVV9Vq63BOUuPUr50yUnhcBq6gtcfAVjuYnjkizGN/5SgdU+w7vqqq1W52uYPKfEl0725iSEuNS7/dx8Em5dw/vVz7VTnvIg9jPGMDq1kspH0VJEiM0hgChBzzgcKpqZJXqT5ZJ1ibraXgJj/Bl/wD6Sb2D+9XPtVP5kQuyn4Hk6lX3+kl9g/vT2qr8yMdjP8of4Jvv9HL90f3p7VV+ZDsZflG7pnRsraFECxsZfg0S7g55ATI8xg+yqmucVqd5vhl8SbKL7LHkLbVnVO9jvLZ3tpVVZkZiQMABgSTx7qsbtRU65JSXJkWFc1JcB9VRFgIvXHVW8lvrmSO2lZGkJVgBgjA486vNPqKo1RTkiBZXNzbSGds4sZINHwxyoUcF8q3MZkYj3EGqzWTjO5uLyuH2JVMXGCTILX/Z58Kc3FsVWY+mjcFfxB+S3uPhzrvpdb2a3J8vsc7aN55jzFhcat3sLYa2uFPeiMw+8mQfbVmr6pLvL+epFcJrozb0TqPfXLDEDoDzeYFAPHrdY+oGtbNVVBc/lxMxqnLoO7VLQIsbZYA7SEEks3LJ5hR8lfD18zVJfd2s97GCfXDcjgWm0rVu7nv3kht5HQogDKOHBePbVlo764VJSlhkW6uTnlIt2yfRk1vayJPG0bGYsA3PG6oz7jUTXWRnYnF54HaiLjHiUnaBqxeTaQuJIreR0YrhlAwcRoD294IqbpdRVGmKlLj/AJZwtrm5tpF92XaOlt7HcmjaN+kY7rc8HGDUDWzjO3MXngSKIuMMM1Nrmiprm3hWCNpGWbeIXsG4wz7SK30FkYTbk8cDXURcksFZ2YauXUF8JJoJI06JxvMOGTu4HPwqTrb651Yi88TnRXJTy0Nq7UmNwOZUgeyqmPNEt8jnb/Bd/u4+CTcu4f3r0PtVOe8it7GeMYOibZPi1BHyQCD5cRXnm+JZLkKXXHZhIrtJZAPGTnosgMvgueDL4ZyPGrbT6+LWLOfiQ7NO08xKS2grxCV+DXI7wInwfYMGpva1PjvL5o47slwwyd1e2cXdww6RDbxdrSelj+FOefpYHnXC3W1wXB5f86m8KJS58EPOythFGkYLEIoUFyWY4GMkniT41RylvNsnpYWDnqbU2/Jb/KS8z2D+9egWpp/MiudU/AfmgYmS2gVgQyxICD2EKARVDa05trxLCPJG/WhsFALvaLqJNeSdPDKGYKF6KQ4AA+YezJ44Ptqw0mrjVHdkviRrqXJ5TFpLq1fwN+rXCnvjVj/NHke+rJX0zXeXx/yRXXOPR/z0NvRGot9cuPiXjBPWknBXHjg9Zj5CtbNXVBc8+SNo0zl0HpoDRKWlvHBHxVBjJ5kk5Zj4kkmqO2x2Tcn1J8IqKwiQrmbBQBQBQBQBQBQBQBQBQBQBQBQBQBQBQBQBQBQBQBQETd6yWsTsjyhWXgRg8O3uoDbv9JxQoJJHCoSADxIORkcvAUBi0bpqC4JWKQOQMkAHgPWKANJaagtyFlkCFhkAg8fYKA1P8XWf79fY39qAkrC+jmTfibeXOMjPZ50BpXesltE7I8oVl4EEHh291AYv8W2f79fY39qAlZ7pEQyMcIBvE+HfQGjZaw20zhI5QzEE4APZxPMUBgOttn+/X2N/agM97rBbQtuyShWwGwQeR5HgKA37a4WRFdDlWGQe8UBF3OtNpG260y57d0FveARQEjZX0cy70Tq696n8e40B40jpGKBQ0rhFJwCc8+eOHlQGgutlmf8A319YI/pQEvDMrqGUhlPEEHINAR99rBbwuUklCsBnBB7eXIUBjl1mtVClpgA43l4NxGSM8u8GgN+wvY5kDxMGU5AIz2HB5+NAbFAFAFAFAFAFAFAFAFAFAFAFAFAFAFAFAFAFAFAFAFAVLXKwSSa0QqB0jsrEDBPVHHPhWQfNW5+pLZzgGSAHd3hnK44EZ7s+wisA3dRIlFlCwA3iGyccT125ntoDFtCjBs3bA3gVAOOI6w7aAxaO07YFYk6m+Qq46I8zgc93vrIJnQGihaxdGG3usWzjHM55VgGjDoUrNeSyBGWUKU7SN1SDnI4dnKgILQWifhGiyiKnSMxwzDufPPBPKsgvCRdQKwB6oBHMcqwCsaGhWDSNxFugCRRKnAcOxgO7mfZQFcnQdIb0KOjF10e7gY3AMZx/5xrJgsum4lmvrWHdUhQZX4DiBwUHwyOXjWDJ617umjgSKLqmVxHw4YHd4Z4DyzQEro3QMEMYRY1PDizKCW7yc/hQFdvrYWN/A0PVjuDuOg5ZyBkDs9IEd2D31kFp0tErQybwBwjEZGfknjWAUXV3TdnHarHMm/J1sjo85yTgZ8sVkFj1DspIrbEgK7zllVuYBx7OOTWAae0GNQLdsDJnXJxxIxy8R4UBgtYV0lNvbqrawHAUAAuefHtC8c48e8nGQXOKJVGFAUdwGB7qwD3QBQBQBQBQBQBQBQBQBQBQBQBQBQBQBQBQBQBQBQBQFL1p01ALq2BfjDITJwPVyBjs4+qsgya2R9WK/t+JVet2b0bDme3hn3+FASWo36jD5N+dqwDR2i38a2xhLYkfdZVweIDDPHlWUDJZa12KxoDIoIUA9RuYA/hrAN/VPSj3NuJH3c7zDqjAwDwoDb01pCOCJmlbdU9UHBPEg4HCgK9s4v4zbiEN8Yu8xXB4AtwOeXbWWC31gFN1+LQtBdJ6S70Z+0px7OtWQba6F/8AxfQ463Rb/wBr0/x4VgGnqAWmaW4fid1IV+yoz7eqfWayCV1z0S1xB8X+kjbfXxxzHn/UCsA1rHXS3KfHkxSjg6Mrc+3GB7jxoDRgZtI3ccyqy20HFWYY3jnPD1geQHjWQWLWHSEcMDmRt0MCg4E5JU4HAVgFR0DDHd6ONsrZmTecDjwO8SvHlx5eusgsWqmsCXMaoT8eq/GKQew7uc8uPDh41gEPtA0lFvQR73XSVXYYPBcc84wfVWQauktKRWlylzbuCk670keCMjJG+MjGcg+Oc9hoC76N0hHcIJIm3lJxnBHLnzrANqgCgCgCgCgCgCgCgCgCgCgCgCgCgCgCgCgCgCgCgCgPDQqeaj2UB9KDGMDHLFACIAMAADuFADxg8wD5igPPQL81fYKA9qoHIAeVAfGUHmAfOgPiRgcgB5CgPdAeZIwwwwBHcRmgPVAeY4wowoAHgMUB6oDFJboxyyqT4gGgMgFAfGQHmAfOgBIwOQA8hQAsYHEAA+VAfGiU8wD5igAwr80eygPSqByAHlQH/9k="/>
            <p:cNvSpPr>
              <a:spLocks noChangeAspect="1" noChangeArrowheads="1"/>
            </p:cNvSpPr>
            <p:nvPr/>
          </p:nvSpPr>
          <p:spPr bwMode="auto">
            <a:xfrm>
              <a:off x="2281742" y="-770392"/>
              <a:ext cx="290238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9" name="Picture 2" descr="http://www.greatbendpost.com/wp-content/uploads/2014/01/Alzheimers-Association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5269" y="4706398"/>
              <a:ext cx="795331" cy="300624"/>
            </a:xfrm>
            <a:prstGeom prst="rect">
              <a:avLst/>
            </a:prstGeom>
            <a:noFill/>
          </p:spPr>
        </p:pic>
        <p:pic>
          <p:nvPicPr>
            <p:cNvPr id="20" name="Picture 19" descr="http://ww1.prweb.com/prfiles/2008/11/06/217555/gI_0_GBGBLOGOABFINAL.jpg"/>
            <p:cNvPicPr>
              <a:picLocks noChangeAspect="1" noChangeArrowheads="1"/>
            </p:cNvPicPr>
            <p:nvPr/>
          </p:nvPicPr>
          <p:blipFill>
            <a:blip r:embed="rId5" cstate="print"/>
            <a:srcRect b="84027"/>
            <a:stretch>
              <a:fillRect/>
            </a:stretch>
          </p:blipFill>
          <p:spPr bwMode="auto">
            <a:xfrm>
              <a:off x="4106253" y="5120091"/>
              <a:ext cx="1275174" cy="213909"/>
            </a:xfrm>
            <a:prstGeom prst="rect">
              <a:avLst/>
            </a:prstGeom>
            <a:noFill/>
          </p:spPr>
        </p:pic>
        <p:pic>
          <p:nvPicPr>
            <p:cNvPr id="21" name="Picture 8" descr="https://encrypted-tbn0.gstatic.com/images?q=tbn:ANd9GcTbXFTH-fK43wUiV1X61PT-_r9xza05E5mvPtji0_BP3w8cElOE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19860" y="953329"/>
              <a:ext cx="1004973" cy="328671"/>
            </a:xfrm>
            <a:prstGeom prst="rect">
              <a:avLst/>
            </a:prstGeom>
            <a:noFill/>
          </p:spPr>
        </p:pic>
        <p:pic>
          <p:nvPicPr>
            <p:cNvPr id="22" name="Picture 44" descr="GlaxoSmithKline logo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9984" y="3581400"/>
              <a:ext cx="1008072" cy="382938"/>
            </a:xfrm>
            <a:prstGeom prst="rect">
              <a:avLst/>
            </a:prstGeom>
            <a:noFill/>
          </p:spPr>
        </p:pic>
        <p:pic>
          <p:nvPicPr>
            <p:cNvPr id="23" name="Picture 58" descr="File:Merck Logo.sv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37109" y="2054800"/>
              <a:ext cx="1077123" cy="337590"/>
            </a:xfrm>
            <a:prstGeom prst="rect">
              <a:avLst/>
            </a:prstGeom>
            <a:noFill/>
          </p:spPr>
        </p:pic>
        <p:pic>
          <p:nvPicPr>
            <p:cNvPr id="24" name="Picture 58" descr="File:Merck Logo.sv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683785" y="1702602"/>
              <a:ext cx="1077123" cy="337590"/>
            </a:xfrm>
            <a:prstGeom prst="rect">
              <a:avLst/>
            </a:prstGeom>
            <a:noFill/>
          </p:spPr>
        </p:pic>
        <p:pic>
          <p:nvPicPr>
            <p:cNvPr id="25" name="Picture 20" descr="Lilly Logo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16605" y="4038600"/>
              <a:ext cx="739095" cy="513672"/>
            </a:xfrm>
            <a:prstGeom prst="rect">
              <a:avLst/>
            </a:prstGeom>
            <a:noFill/>
          </p:spPr>
        </p:pic>
        <p:pic>
          <p:nvPicPr>
            <p:cNvPr id="26" name="Picture 20" descr="Lilly Logo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74729" y="1568498"/>
              <a:ext cx="739095" cy="513672"/>
            </a:xfrm>
            <a:prstGeom prst="rect">
              <a:avLst/>
            </a:prstGeom>
            <a:noFill/>
          </p:spPr>
        </p:pic>
        <p:pic>
          <p:nvPicPr>
            <p:cNvPr id="27" name="Picture 4" descr="https://www.diabetescamps.org/ugc/page-body/doc/SANOFI_Logo_Horizontal_2011_4colors.jpg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65380" y="2939791"/>
              <a:ext cx="1213408" cy="271906"/>
            </a:xfrm>
            <a:prstGeom prst="rect">
              <a:avLst/>
            </a:prstGeom>
            <a:noFill/>
          </p:spPr>
        </p:pic>
        <p:pic>
          <p:nvPicPr>
            <p:cNvPr id="28" name="Picture 4" descr="https://www.diabetescamps.org/ugc/page-body/doc/SANOFI_Logo_Horizontal_2011_4colors.jpg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615643" y="2650499"/>
              <a:ext cx="1213408" cy="271906"/>
            </a:xfrm>
            <a:prstGeom prst="rect">
              <a:avLst/>
            </a:prstGeom>
            <a:noFill/>
          </p:spPr>
        </p:pic>
        <p:pic>
          <p:nvPicPr>
            <p:cNvPr id="29" name="Picture 8" descr="http://thegrouproom.tv/wp-content/uploads/2013/01/PFIZER-LOGO-new-gradiated-blue.jpg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895328" y="2138903"/>
              <a:ext cx="654039" cy="410791"/>
            </a:xfrm>
            <a:prstGeom prst="rect">
              <a:avLst/>
            </a:prstGeom>
            <a:noFill/>
          </p:spPr>
        </p:pic>
        <p:pic>
          <p:nvPicPr>
            <p:cNvPr id="30" name="Picture 8" descr="https://encrypted-tbn0.gstatic.com/images?q=tbn:ANd9GcTbXFTH-fK43wUiV1X61PT-_r9xza05E5mvPtji0_BP3w8cElOE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86483" y="2819400"/>
              <a:ext cx="1004973" cy="328671"/>
            </a:xfrm>
            <a:prstGeom prst="rect">
              <a:avLst/>
            </a:prstGeom>
            <a:noFill/>
          </p:spPr>
        </p:pic>
        <p:pic>
          <p:nvPicPr>
            <p:cNvPr id="31" name="Picture 14" descr="Bristol-Myers Squibb Logo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47829" y="1346985"/>
              <a:ext cx="1549036" cy="221513"/>
            </a:xfrm>
            <a:prstGeom prst="rect">
              <a:avLst/>
            </a:prstGeom>
            <a:noFill/>
          </p:spPr>
        </p:pic>
        <p:pic>
          <p:nvPicPr>
            <p:cNvPr id="32" name="Picture 8" descr="http://thegrouproom.tv/wp-content/uploads/2013/01/PFIZER-LOGO-new-gradiated-blue.jpg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59785" y="2432927"/>
              <a:ext cx="654039" cy="410791"/>
            </a:xfrm>
            <a:prstGeom prst="rect">
              <a:avLst/>
            </a:prstGeom>
            <a:noFill/>
          </p:spPr>
        </p:pic>
        <p:pic>
          <p:nvPicPr>
            <p:cNvPr id="33" name="Picture 24" descr="Takeda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772297" y="3018912"/>
              <a:ext cx="900100" cy="330409"/>
            </a:xfrm>
            <a:prstGeom prst="rect">
              <a:avLst/>
            </a:prstGeom>
            <a:noFill/>
          </p:spPr>
        </p:pic>
        <p:pic>
          <p:nvPicPr>
            <p:cNvPr id="34" name="Picture 1" descr="C:\Users\Palisch Chase\AppData\Local\Microsoft\Windows\Temporary Internet Files\Content.Outlook\7EYBCXDJ\NIH_NIA_Master_Logo_2Color (2).jpg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43153" y="1159972"/>
              <a:ext cx="1554480" cy="457200"/>
            </a:xfrm>
            <a:prstGeom prst="rect">
              <a:avLst/>
            </a:prstGeom>
            <a:noFill/>
          </p:spPr>
        </p:pic>
        <p:pic>
          <p:nvPicPr>
            <p:cNvPr id="35" name="Picture 2" descr="C:\Users\Palisch Chase\AppData\Local\Microsoft\Windows\Temporary Internet Files\Content.Outlook\7EYBCXDJ\NIH_NINDS_Master_Logo_2Color (2).jpg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55266" y="1700094"/>
              <a:ext cx="1737360" cy="457200"/>
            </a:xfrm>
            <a:prstGeom prst="rect">
              <a:avLst/>
            </a:prstGeom>
            <a:noFill/>
          </p:spPr>
        </p:pic>
        <p:pic>
          <p:nvPicPr>
            <p:cNvPr id="36" name="Picture 3" descr="C:\Users\Palisch Chase\AppData\Local\Microsoft\Windows\Temporary Internet Files\Content.Outlook\7EYBCXDJ\NIH_NIAID_Master_Logo_2Color (2).jpg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325601" y="3915223"/>
              <a:ext cx="1231595" cy="315133"/>
            </a:xfrm>
            <a:prstGeom prst="rect">
              <a:avLst/>
            </a:prstGeom>
            <a:noFill/>
          </p:spPr>
        </p:pic>
        <p:pic>
          <p:nvPicPr>
            <p:cNvPr id="37" name="Picture 6" descr="National Insititute of Arthritis and Musculoskeletal and Skin Diseases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325599" y="3559822"/>
              <a:ext cx="1580401" cy="315132"/>
            </a:xfrm>
            <a:prstGeom prst="rect">
              <a:avLst/>
            </a:prstGeom>
            <a:noFill/>
          </p:spPr>
        </p:pic>
        <p:pic>
          <p:nvPicPr>
            <p:cNvPr id="38" name="Picture 8" descr="NIDDK"/>
            <p:cNvPicPr>
              <a:picLocks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117257" y="3559822"/>
              <a:ext cx="1350343" cy="315132"/>
            </a:xfrm>
            <a:prstGeom prst="rect">
              <a:avLst/>
            </a:prstGeom>
            <a:noFill/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18141" y="5410200"/>
              <a:ext cx="984912" cy="395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368" y="5317671"/>
              <a:ext cx="825031" cy="32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784271"/>
              <a:ext cx="932978" cy="35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2537" y="5660082"/>
              <a:ext cx="1687852" cy="312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463" y="4708071"/>
              <a:ext cx="1110379" cy="523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800172"/>
              <a:ext cx="1218138" cy="419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302" y="5389227"/>
              <a:ext cx="733698" cy="29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74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082" y="5308452"/>
              <a:ext cx="1140553" cy="41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970" y="4648200"/>
              <a:ext cx="1138299" cy="425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494" y="5341530"/>
              <a:ext cx="1028306" cy="35204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800" y="920708"/>
              <a:ext cx="1234083" cy="609725"/>
            </a:xfrm>
            <a:prstGeom prst="rect">
              <a:avLst/>
            </a:prstGeom>
          </p:spPr>
        </p:pic>
        <p:pic>
          <p:nvPicPr>
            <p:cNvPr id="50" name="Picture 2" descr="C:\Users\fanoussa\Desktop\biogen_logo.pn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156" y="3144319"/>
              <a:ext cx="856091" cy="2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371563" y="440871"/>
              <a:ext cx="1580363" cy="5651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038600" y="889379"/>
              <a:ext cx="1966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347506" y="689324"/>
              <a:ext cx="1614894" cy="56669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2" descr="\\odapps2\FNIH\LOGOS - FNIH &amp; NIH\NEW FNIH Logos 11_2013\REVISED LOGO FINALS TO FNIH\FNIH LOGO 2013_PNG with TRANSP for WWW and Powerpoint-WORD\FNIH-LOGO-2013_12x5in_RGB-with-TRANSP.pn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483" y="6081983"/>
              <a:ext cx="1242606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5629078" y="48926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69306" y="6222964"/>
              <a:ext cx="1869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Managing Partner</a:t>
              </a:r>
              <a:endParaRPr lang="en-US" dirty="0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3962400" y="6262061"/>
              <a:ext cx="280753" cy="2911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396628" y="4554632"/>
              <a:ext cx="7994874" cy="17368"/>
            </a:xfrm>
            <a:prstGeom prst="line">
              <a:avLst/>
            </a:prstGeom>
            <a:ln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6112214" y="533155"/>
              <a:ext cx="4784386" cy="5453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942118" y="1282000"/>
              <a:ext cx="2020282" cy="410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Content Placeholder 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7" y="78141"/>
            <a:ext cx="8229600" cy="8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5105400" y="990602"/>
            <a:ext cx="0" cy="54665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52400" y="4094947"/>
            <a:ext cx="4978164" cy="2286000"/>
            <a:chOff x="304799" y="2294509"/>
            <a:chExt cx="8458201" cy="4106291"/>
          </a:xfrm>
        </p:grpSpPr>
        <p:sp>
          <p:nvSpPr>
            <p:cNvPr id="15" name="Rectangle 14"/>
            <p:cNvSpPr/>
            <p:nvPr/>
          </p:nvSpPr>
          <p:spPr>
            <a:xfrm>
              <a:off x="4613915" y="4953000"/>
              <a:ext cx="1981200" cy="1447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019" y="5138796"/>
              <a:ext cx="2078653" cy="469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Emory University </a:t>
              </a:r>
              <a:endParaRPr lang="en-US" sz="11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4799" y="2294509"/>
              <a:ext cx="8458201" cy="4106291"/>
              <a:chOff x="304799" y="2294509"/>
              <a:chExt cx="8458201" cy="410629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541509" y="2294509"/>
                <a:ext cx="2034423" cy="206519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04799" y="4953001"/>
                <a:ext cx="1981200" cy="144779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Icahn School of Medicine</a:t>
                </a:r>
              </a:p>
              <a:p>
                <a:endParaRPr lang="en-US" sz="9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NY Stem Cell Foundation  </a:t>
                </a:r>
                <a:endParaRPr lang="en-US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69715" y="4953001"/>
                <a:ext cx="1981201" cy="144779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Broad Institute </a:t>
                </a:r>
              </a:p>
              <a:p>
                <a:pPr algn="ctr"/>
                <a:endParaRPr lang="en-US" sz="9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Rush University </a:t>
                </a:r>
                <a:endParaRPr lang="en-US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81800" y="4953000"/>
                <a:ext cx="1981200" cy="14478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35982" y="2294509"/>
                <a:ext cx="1476737" cy="1382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AMP-AD </a:t>
                </a:r>
              </a:p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Knowledge </a:t>
                </a:r>
              </a:p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Portal </a:t>
                </a:r>
              </a:p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endParaRPr lang="en-US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208216" y="5626032"/>
                <a:ext cx="896609" cy="46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UCLA </a:t>
                </a:r>
                <a:endParaRPr lang="en-US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3711416" y="2355265"/>
            <a:ext cx="11653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   Clinical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Pathologic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Genomic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</a:t>
            </a:r>
            <a:r>
              <a:rPr lang="en-US" sz="1400" b="1" dirty="0" err="1">
                <a:solidFill>
                  <a:srgbClr val="002060"/>
                </a:solidFill>
              </a:rPr>
              <a:t>Epigenomic</a:t>
            </a:r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   </a:t>
            </a:r>
            <a:r>
              <a:rPr lang="en-US" sz="1400" b="1" dirty="0" err="1">
                <a:solidFill>
                  <a:srgbClr val="002060"/>
                </a:solidFill>
              </a:rPr>
              <a:t>RNAseq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Proteomic 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50475" y="5173415"/>
            <a:ext cx="3288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Rapid and Broad Sharing of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6693" y="2088684"/>
            <a:ext cx="1465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~2,500 brains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5658418"/>
            <a:ext cx="92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 Florida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ISB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Mayo Clinic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815" y="3649415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A4 </a:t>
            </a:r>
            <a:r>
              <a:rPr lang="en-US" b="1" dirty="0"/>
              <a:t>         </a:t>
            </a:r>
            <a:r>
              <a:rPr lang="en-US" b="1" dirty="0">
                <a:solidFill>
                  <a:srgbClr val="C00000"/>
                </a:solidFill>
              </a:rPr>
              <a:t>DIAN </a:t>
            </a:r>
            <a:r>
              <a:rPr lang="en-US" b="1" dirty="0"/>
              <a:t>     </a:t>
            </a:r>
            <a:r>
              <a:rPr lang="en-US" b="1" dirty="0">
                <a:solidFill>
                  <a:srgbClr val="C00000"/>
                </a:solidFill>
              </a:rPr>
              <a:t>API-ApoE4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9535" y="4058218"/>
            <a:ext cx="2830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Secondary Prevention Trials</a:t>
            </a:r>
          </a:p>
          <a:p>
            <a:r>
              <a:rPr lang="en-US" b="1" dirty="0"/>
              <a:t>    </a:t>
            </a:r>
            <a:r>
              <a:rPr lang="en-US" b="1" dirty="0">
                <a:solidFill>
                  <a:srgbClr val="C00000"/>
                </a:solidFill>
              </a:rPr>
              <a:t>anti-amyloid treatment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603335" y="4018747"/>
            <a:ext cx="28305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43600" y="24580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    tau </a:t>
            </a:r>
            <a:r>
              <a:rPr lang="en-US" b="1" dirty="0">
                <a:latin typeface="Calibri" panose="020F0502020204030204" pitchFamily="34" charset="0"/>
              </a:rPr>
              <a:t>PET </a:t>
            </a:r>
            <a:r>
              <a:rPr lang="en-US" b="1" dirty="0">
                <a:latin typeface="Calibri" panose="020F0502020204030204" pitchFamily="34" charset="0"/>
              </a:rPr>
              <a:t>imaging </a:t>
            </a:r>
          </a:p>
          <a:p>
            <a:r>
              <a:rPr lang="en-US" b="1" dirty="0">
                <a:latin typeface="Calibri" panose="020F0502020204030204" pitchFamily="34" charset="0"/>
              </a:rPr>
              <a:t>novel </a:t>
            </a:r>
            <a:r>
              <a:rPr lang="en-US" b="1" dirty="0">
                <a:latin typeface="Calibri" panose="020F0502020204030204" pitchFamily="34" charset="0"/>
              </a:rPr>
              <a:t>fluid </a:t>
            </a:r>
            <a:r>
              <a:rPr lang="en-US" b="1" dirty="0">
                <a:latin typeface="Calibri" panose="020F0502020204030204" pitchFamily="34" charset="0"/>
              </a:rPr>
              <a:t>biomarkers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6284455" y="3110045"/>
            <a:ext cx="1472213" cy="603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6781800" y="4704547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40" y="5326615"/>
            <a:ext cx="2194560" cy="113053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50473" y="1206552"/>
            <a:ext cx="3399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Target  Discovery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and Preclinical Validation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23849" y="1271084"/>
            <a:ext cx="1632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Biomarkers</a:t>
            </a:r>
          </a:p>
        </p:txBody>
      </p:sp>
      <p:pic>
        <p:nvPicPr>
          <p:cNvPr id="39" name="Picture 18" descr="recycle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201" y="3561547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914402" y="3904329"/>
            <a:ext cx="1398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Data Integration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825383" y="3256749"/>
            <a:ext cx="1679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Predictive Modeling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906902" y="3863372"/>
            <a:ext cx="1969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Experimental Validation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10" y="4685255"/>
            <a:ext cx="822960" cy="374072"/>
          </a:xfrm>
          <a:prstGeom prst="rect">
            <a:avLst/>
          </a:prstGeom>
        </p:spPr>
      </p:pic>
      <p:pic>
        <p:nvPicPr>
          <p:cNvPr id="37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7" y="78141"/>
            <a:ext cx="8229600" cy="8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riped Right Arrow 23"/>
          <p:cNvSpPr/>
          <p:nvPr/>
        </p:nvSpPr>
        <p:spPr>
          <a:xfrm>
            <a:off x="4863880" y="2080797"/>
            <a:ext cx="1613120" cy="705786"/>
          </a:xfrm>
          <a:prstGeom prst="stripedRightArrow">
            <a:avLst>
              <a:gd name="adj1" fmla="val 29592"/>
              <a:gd name="adj2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288" tIns="32144" rIns="64288" bIns="32144"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387741" y="1826330"/>
            <a:ext cx="1792579" cy="346095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8" tIns="32144" rIns="64288" bIns="32144" rtlCol="0" anchor="t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AMP-AD </a:t>
            </a:r>
            <a:r>
              <a:rPr lang="en-US" sz="2000" b="1" dirty="0" err="1">
                <a:solidFill>
                  <a:schemeClr val="tx2"/>
                </a:solidFill>
              </a:rPr>
              <a:t>CollaborativeWorkspace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marL="321457" indent="-162961">
              <a:buFontTx/>
              <a:buChar char="-"/>
            </a:pPr>
            <a:r>
              <a:rPr lang="en-US" sz="1700" b="1" dirty="0">
                <a:solidFill>
                  <a:schemeClr val="tx2"/>
                </a:solidFill>
              </a:rPr>
              <a:t>Data</a:t>
            </a:r>
          </a:p>
          <a:p>
            <a:pPr marL="321457" indent="-162961">
              <a:buFontTx/>
              <a:buChar char="-"/>
            </a:pPr>
            <a:r>
              <a:rPr lang="en-US" sz="1700" b="1" dirty="0">
                <a:solidFill>
                  <a:schemeClr val="tx2"/>
                </a:solidFill>
              </a:rPr>
              <a:t>Analyses</a:t>
            </a:r>
          </a:p>
          <a:p>
            <a:pPr marL="321457" indent="-162961">
              <a:buFontTx/>
              <a:buChar char="-"/>
            </a:pPr>
            <a:r>
              <a:rPr lang="en-US" sz="1700" b="1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1639" y="2533065"/>
            <a:ext cx="1682180" cy="588136"/>
          </a:xfrm>
          <a:prstGeom prst="rect">
            <a:avLst/>
          </a:prstGeom>
          <a:noFill/>
        </p:spPr>
        <p:txBody>
          <a:bodyPr wrap="none" lIns="64288" tIns="32144" rIns="64288" bIns="32144" rtlCol="0">
            <a:spAutoFit/>
          </a:bodyPr>
          <a:lstStyle/>
          <a:p>
            <a:r>
              <a:rPr lang="en-US" sz="1700" b="1" i="1" dirty="0">
                <a:solidFill>
                  <a:srgbClr val="646B86"/>
                </a:solidFill>
              </a:rPr>
              <a:t>Quarterly </a:t>
            </a:r>
          </a:p>
          <a:p>
            <a:r>
              <a:rPr lang="en-US" sz="1700" b="1" i="1" dirty="0">
                <a:solidFill>
                  <a:srgbClr val="646B86"/>
                </a:solidFill>
              </a:rPr>
              <a:t>Data Depositions</a:t>
            </a:r>
            <a:endParaRPr lang="en-US" sz="1700" b="1" i="1" dirty="0">
              <a:solidFill>
                <a:srgbClr val="646B86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81115" y="1613168"/>
            <a:ext cx="971127" cy="72691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8" tIns="32144" rIns="64288" bIns="32144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AMP-AD Partner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70704" y="1470843"/>
            <a:ext cx="4620007" cy="4629717"/>
          </a:xfrm>
          <a:prstGeom prst="roundRect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288" tIns="32144" rIns="64288" bIns="32144"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532251" y="1679696"/>
            <a:ext cx="2306156" cy="1866554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8" tIns="32144" rIns="64288" bIns="32144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AMP-AD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Knowledge Portal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0030" y="5474556"/>
            <a:ext cx="2025928" cy="372692"/>
          </a:xfrm>
          <a:prstGeom prst="rect">
            <a:avLst/>
          </a:prstGeom>
          <a:noFill/>
        </p:spPr>
        <p:txBody>
          <a:bodyPr wrap="none" lIns="64288" tIns="32144" rIns="64288" bIns="32144" rtlCol="0">
            <a:spAutoFit/>
          </a:bodyPr>
          <a:lstStyle/>
          <a:p>
            <a:r>
              <a:rPr lang="en-US" sz="2000" b="1" i="1" dirty="0">
                <a:solidFill>
                  <a:srgbClr val="646B86"/>
                </a:solidFill>
              </a:rPr>
              <a:t>Consortium Space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65978" y="2985921"/>
            <a:ext cx="1063443" cy="280359"/>
          </a:xfrm>
          <a:prstGeom prst="rect">
            <a:avLst/>
          </a:prstGeom>
          <a:noFill/>
        </p:spPr>
        <p:txBody>
          <a:bodyPr wrap="none" lIns="64288" tIns="32144" rIns="64288" bIns="32144" rtlCol="0">
            <a:spAutoFit/>
          </a:bodyPr>
          <a:lstStyle/>
          <a:p>
            <a:r>
              <a:rPr lang="en-US" sz="1400" i="1" dirty="0">
                <a:solidFill>
                  <a:srgbClr val="646B86"/>
                </a:solidFill>
              </a:rPr>
              <a:t>Public space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81115" y="2534237"/>
            <a:ext cx="971127" cy="72691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8" tIns="32144" rIns="64288" bIns="32144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AMP-AD Partner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81115" y="3455307"/>
            <a:ext cx="971127" cy="72691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8" tIns="32144" rIns="64288" bIns="32144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AMP-AD Partner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81115" y="4376376"/>
            <a:ext cx="971127" cy="72691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8" tIns="32144" rIns="64288" bIns="32144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AMP-AD Partner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50795" y="5297446"/>
            <a:ext cx="1231767" cy="72691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8" tIns="32144" rIns="64288" bIns="32144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Additional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Contributors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4924" y="978117"/>
            <a:ext cx="4003719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First public data 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b="1" i="1" dirty="0">
                <a:solidFill>
                  <a:srgbClr val="FF0000"/>
                </a:solidFill>
              </a:rPr>
              <a:t>elease:  March 4, 2015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1697" y="4119648"/>
            <a:ext cx="4140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>
                <a:solidFill>
                  <a:schemeClr val="tx2"/>
                </a:solidFill>
              </a:rPr>
              <a:t>-Data </a:t>
            </a:r>
            <a:r>
              <a:rPr lang="en-US" dirty="0">
                <a:solidFill>
                  <a:schemeClr val="tx2"/>
                </a:solidFill>
              </a:rPr>
              <a:t>released as soon as QC is </a:t>
            </a:r>
            <a:r>
              <a:rPr lang="en-US" dirty="0">
                <a:solidFill>
                  <a:schemeClr val="tx2"/>
                </a:solidFill>
              </a:rPr>
              <a:t>completed</a:t>
            </a:r>
          </a:p>
          <a:p>
            <a:pPr marL="0" lvl="1"/>
            <a:r>
              <a:rPr lang="en-US" dirty="0">
                <a:solidFill>
                  <a:schemeClr val="tx2"/>
                </a:solidFill>
              </a:rPr>
              <a:t>-Open and Controlled Access</a:t>
            </a:r>
          </a:p>
          <a:p>
            <a:pPr marL="0"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7455" y="4957560"/>
            <a:ext cx="4000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</a:rPr>
              <a:t>-No publication embargo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imposed 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lvl="1"/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use of data after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they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have been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lvl="1"/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made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available through the public portal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37355"/>
            <a:ext cx="1188720" cy="5403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20" y="6347914"/>
            <a:ext cx="1554480" cy="42976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350221" y="6322852"/>
            <a:ext cx="4946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https://www.synapse.org/#!</a:t>
            </a:r>
            <a:r>
              <a:rPr lang="en-US" dirty="0">
                <a:hlinkClick r:id="rId5"/>
              </a:rPr>
              <a:t>Synapse:syn2580853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25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310"/>
            <a:ext cx="8229600" cy="875188"/>
          </a:xfrm>
        </p:spPr>
      </p:pic>
    </p:spTree>
    <p:extLst>
      <p:ext uri="{BB962C8B-B14F-4D97-AF65-F5344CB8AC3E}">
        <p14:creationId xmlns:p14="http://schemas.microsoft.com/office/powerpoint/2010/main" val="355567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588</Words>
  <Application>Microsoft Office PowerPoint</Application>
  <PresentationFormat>On-screen Show (4:3)</PresentationFormat>
  <Paragraphs>188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Franklin Gothic Book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GOVERNMENT-INDUSTRY-NON PROFIT</vt:lpstr>
      <vt:lpstr>PowerPoint Presentation</vt:lpstr>
      <vt:lpstr>PowerPoint Presentation</vt:lpstr>
      <vt:lpstr>PowerPoint Presentation</vt:lpstr>
      <vt:lpstr>Data Being Generated by the  AMP-AD Target Discovery Consortium</vt:lpstr>
      <vt:lpstr>PowerPoint Presentation</vt:lpstr>
      <vt:lpstr>PowerPoint Presentation</vt:lpstr>
      <vt:lpstr>PowerPoint Presentation</vt:lpstr>
      <vt:lpstr>PowerPoint Presentation</vt:lpstr>
    </vt:vector>
  </TitlesOfParts>
  <Company>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Petanceska, Suzana (NIH/NIA) [E]</dc:creator>
  <cp:lastModifiedBy>Feats Inc</cp:lastModifiedBy>
  <cp:revision>24</cp:revision>
  <dcterms:created xsi:type="dcterms:W3CDTF">2015-05-18T12:46:04Z</dcterms:created>
  <dcterms:modified xsi:type="dcterms:W3CDTF">2015-05-28T16:23:28Z</dcterms:modified>
</cp:coreProperties>
</file>